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6.xml" ContentType="application/vnd.openxmlformats-officedocument.theme+xml"/>
  <Override PartName="/ppt/theme/_rels/theme4.xml.rels" ContentType="application/vnd.openxmlformats-package.relationships+xml"/>
  <Override PartName="/ppt/theme/_rels/theme13.xml.rels" ContentType="application/vnd.openxmlformats-package.relationships+xml"/>
  <Override PartName="/ppt/theme/_rels/theme3.xml.rels" ContentType="application/vnd.openxmlformats-package.relationships+xml"/>
  <Override PartName="/ppt/theme/_rels/theme12.xml.rels" ContentType="application/vnd.openxmlformats-package.relationships+xml"/>
  <Override PartName="/ppt/theme/_rels/theme10.xml.rels" ContentType="application/vnd.openxmlformats-package.relationships+xml"/>
  <Override PartName="/ppt/theme/_rels/theme1.xml.rels" ContentType="application/vnd.openxmlformats-package.relationships+xml"/>
  <Override PartName="/ppt/theme/_rels/theme9.xml.rels" ContentType="application/vnd.openxmlformats-package.relationships+xml"/>
  <Override PartName="/ppt/theme/_rels/theme8.xml.rels" ContentType="application/vnd.openxmlformats-package.relationships+xml"/>
  <Override PartName="/ppt/theme/_rels/theme17.xml.rels" ContentType="application/vnd.openxmlformats-package.relationships+xml"/>
  <Override PartName="/ppt/theme/_rels/theme7.xml.rels" ContentType="application/vnd.openxmlformats-package.relationships+xml"/>
  <Override PartName="/ppt/theme/_rels/theme16.xml.rels" ContentType="application/vnd.openxmlformats-package.relationships+xml"/>
  <Override PartName="/ppt/theme/_rels/theme15.xml.rels" ContentType="application/vnd.openxmlformats-package.relationships+xml"/>
  <Override PartName="/ppt/theme/_rels/theme6.xml.rels" ContentType="application/vnd.openxmlformats-package.relationships+xml"/>
  <Override PartName="/ppt/theme/_rels/theme14.xml.rels" ContentType="application/vnd.openxmlformats-package.relationships+xml"/>
  <Override PartName="/ppt/theme/_rels/theme5.xml.rels" ContentType="application/vnd.openxmlformats-package.relationships+xml"/>
  <Override PartName="/ppt/theme/_rels/theme11.xml.rels" ContentType="application/vnd.openxmlformats-package.relationships+xml"/>
  <Override PartName="/ppt/theme/_rels/theme2.xml.rels" ContentType="application/vnd.openxmlformats-package.relationships+xml"/>
  <Override PartName="/ppt/theme/theme15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_rels/presentation.xml.rels" ContentType="application/vnd.openxmlformats-package.relationships+xml"/>
  <Override PartName="/ppt/media/image13.png" ContentType="image/png"/>
  <Override PartName="/ppt/media/image4.png" ContentType="image/png"/>
  <Override PartName="/ppt/media/image9.png" ContentType="image/png"/>
  <Override PartName="/ppt/media/image18.png" ContentType="image/png"/>
  <Override PartName="/ppt/media/image20.png" ContentType="image/png"/>
  <Override PartName="/ppt/media/image12.png" ContentType="image/png"/>
  <Override PartName="/ppt/media/image3.png" ContentType="image/png"/>
  <Override PartName="/ppt/media/image8.png" ContentType="image/png"/>
  <Override PartName="/ppt/media/image17.png" ContentType="image/png"/>
  <Override PartName="/ppt/media/image11.png" ContentType="image/png"/>
  <Override PartName="/ppt/media/image2.png" ContentType="image/png"/>
  <Override PartName="/ppt/media/image7.png" ContentType="image/png"/>
  <Override PartName="/ppt/media/image16.png" ContentType="image/png"/>
  <Override PartName="/ppt/media/image27.png" ContentType="image/png"/>
  <Override PartName="/ppt/media/image26.png" ContentType="image/png"/>
  <Override PartName="/ppt/media/image5.png" ContentType="image/png"/>
  <Override PartName="/ppt/media/image14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1.jpeg" ContentType="image/jpeg"/>
  <Override PartName="/ppt/media/image15.png" ContentType="image/png"/>
  <Override PartName="/ppt/media/image6.png" ContentType="image/png"/>
  <Override PartName="/ppt/media/image10.png" ContentType="image/png"/>
  <Override PartName="/ppt/media/image21.png" ContentType="image/png"/>
  <Override PartName="/ppt/media/image19.png" ContentType="image/png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" Target="slides/slide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85800" y="4777560"/>
            <a:ext cx="10131120" cy="86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BEFFC0C-8096-4EB0-AA91-CCE33E68348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85800" y="4777560"/>
            <a:ext cx="10131120" cy="86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6666BC8C-E8DF-4B5D-B8A9-288773ED3AB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A6CB317F-8DAF-486B-A21C-BBB93243F31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85800" y="4777560"/>
            <a:ext cx="4943880" cy="86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5877360" y="4777560"/>
            <a:ext cx="4943880" cy="86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A2805D86-59ED-4E69-AF14-D210D13C7B5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BC76EF8A-ED6B-4F1A-A915-0073CE2B476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A099D943-6476-4A1D-8A45-001C46EB21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5"/>
          </p:nvPr>
        </p:nvSpPr>
        <p:spPr/>
        <p:txBody>
          <a:bodyPr/>
          <a:p>
            <a:fld id="{766CF41E-432B-435D-82D1-1F0B6161711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2018BE7D-B3E8-4E98-94A5-8B44790D3A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1"/>
          </p:nvPr>
        </p:nvSpPr>
        <p:spPr/>
        <p:txBody>
          <a:bodyPr/>
          <a:p>
            <a:fld id="{AD37A17A-F765-4781-B002-096040CDB6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90CF181-A2AF-4B23-BDC2-247C9BB5C1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889CA8E-7029-4395-8EB9-224ED09769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50C9553-6178-4869-B575-FEFA08098FB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035C185-A4CD-4B70-B2D5-39482F02E2A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C89B93A-8BA8-40C5-8CCA-174D2AD49E9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C3B0D9DA-6964-4F11-83C1-61251E84079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8AE2A6D-8597-4E99-8048-F91DB17F600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CAEE6064-C5E4-41DB-B1BA-0EB00EA4B73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Celestia-R1---OverlayTitle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3962520" y="1964160"/>
            <a:ext cx="7197480" cy="242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r" defTabSz="457200">
              <a:lnSpc>
                <a:spcPct val="100000"/>
              </a:lnSpc>
              <a:buNone/>
            </a:pPr>
            <a:r>
              <a:rPr b="0" lang="en-US" sz="48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 idx="1"/>
          </p:nvPr>
        </p:nvSpPr>
        <p:spPr>
          <a:xfrm>
            <a:off x="893268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 idx="2"/>
          </p:nvPr>
        </p:nvSpPr>
        <p:spPr>
          <a:xfrm>
            <a:off x="3962520" y="5870520"/>
            <a:ext cx="489348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3"/>
          </p:nvPr>
        </p:nvSpPr>
        <p:spPr>
          <a:xfrm>
            <a:off x="1060884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BCCF7B5-9D06-45E3-B475-76998B510F63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1013112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dt" idx="28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ftr" idx="29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sldNum" idx="30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BA562B8-6A73-4AD4-AA7A-FD90CAB999D3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0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85800" y="4777560"/>
            <a:ext cx="1013112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pc="-1" strike="noStrike" cap="all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31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ftr" idx="32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sldNum" idx="33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5BB6EF2-1B79-4849-B04E-215C5DBFFD52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5821920" y="2142000"/>
            <a:ext cx="499500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dt" idx="34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ftr" idx="35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sldNum" idx="36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55B5A59-5DA6-4667-9D49-9A53C61C8469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973800" y="2218320"/>
            <a:ext cx="470880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85800" y="2870280"/>
            <a:ext cx="4996440" cy="2920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5880" y="2226600"/>
            <a:ext cx="472248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5823360" y="2870280"/>
            <a:ext cx="4995000" cy="2920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dt" idx="37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 type="ftr" idx="38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5" name="PlaceHolder 8"/>
          <p:cNvSpPr>
            <a:spLocks noGrp="1"/>
          </p:cNvSpPr>
          <p:nvPr>
            <p:ph type="sldNum" idx="39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79D20DB-2C33-4564-8B9D-0C12D4FBB224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5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dt" idx="40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ftr" idx="41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sldNum" idx="42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E5F5A3-1760-4194-A406-B6B63FFE3B0C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4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dt" idx="43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ftr" idx="44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sldNum" idx="45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E1C4D43-13BB-488A-8C98-78160EE8A6BB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7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5800" y="2074320"/>
            <a:ext cx="3680640" cy="137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648320" y="609480"/>
            <a:ext cx="6168600" cy="518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85800" y="3445920"/>
            <a:ext cx="3680640" cy="182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dt" idx="46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ftr" idx="47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sldNum" idx="48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3773409-4394-47DE-8F30-68407266BCD3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7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280" cy="137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8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36240" y="914400"/>
            <a:ext cx="3280680" cy="4571640"/>
          </a:xfrm>
          <a:prstGeom prst="rect">
            <a:avLst/>
          </a:prstGeom>
          <a:noFill/>
          <a:ln cap="sq" w="50760">
            <a:solidFill>
              <a:srgbClr val="ffffff"/>
            </a:solidFill>
            <a:miter/>
          </a:ln>
          <a:effectLst>
            <a:outerShdw dist="0" dir="0" blurRad="2541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icon to add picture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85800" y="2971800"/>
            <a:ext cx="6164280" cy="182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 idx="49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 idx="50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 idx="51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C5E389F-6537-4A0F-8212-9AC09C306BE2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4732920"/>
            <a:ext cx="1013112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24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371600" y="932040"/>
            <a:ext cx="8759520" cy="3164760"/>
          </a:xfrm>
          <a:prstGeom prst="rect">
            <a:avLst/>
          </a:prstGeom>
          <a:noFill/>
          <a:ln cap="sq" w="50760">
            <a:solidFill>
              <a:srgbClr val="ffffff"/>
            </a:solidFill>
            <a:miter/>
          </a:ln>
          <a:effectLst>
            <a:outerShdw dist="0" dir="0" blurRad="254160" rotWithShape="0">
              <a:srgbClr val="000000">
                <a:alpha val="43000"/>
              </a:srgbClr>
            </a:outerShdw>
          </a:effectLst>
        </p:spPr>
        <p:txBody>
          <a:bodyPr lIns="90000" rIns="90000" tIns="45000" bIns="45000" anchor="t">
            <a:norm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icon to add picture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85800" y="5299560"/>
            <a:ext cx="10131120" cy="49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dt" idx="4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ftr" idx="5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" name="PlaceHolder 6"/>
          <p:cNvSpPr>
            <a:spLocks noGrp="1"/>
          </p:cNvSpPr>
          <p:nvPr>
            <p:ph type="sldNum" idx="6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0A41E02-92F4-46BA-BD9B-714CA80C86B9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31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1013112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7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8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9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6B59123-0BB7-4D03-B41F-E348648389FE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5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22" name="TextBox 14"/>
          <p:cNvSpPr/>
          <p:nvPr/>
        </p:nvSpPr>
        <p:spPr>
          <a:xfrm>
            <a:off x="10238040" y="274320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pc="-1" strike="noStrike" cap="all">
                <a:solidFill>
                  <a:schemeClr val="dk1"/>
                </a:solidFill>
                <a:latin typeface="Calibri"/>
              </a:rPr>
              <a:t>”</a:t>
            </a:r>
            <a:endParaRPr b="0" lang="en-US" sz="8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10"/>
          <p:cNvSpPr/>
          <p:nvPr/>
        </p:nvSpPr>
        <p:spPr>
          <a:xfrm>
            <a:off x="488160" y="82332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pc="-1" strike="noStrike" cap="all">
                <a:solidFill>
                  <a:schemeClr val="dk1"/>
                </a:solidFill>
                <a:latin typeface="Calibri"/>
              </a:rPr>
              <a:t>“</a:t>
            </a:r>
            <a:endParaRPr b="0" lang="en-US" sz="8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92160" y="609480"/>
            <a:ext cx="955008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098000" y="3352680"/>
            <a:ext cx="9338760" cy="3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87600" y="4343400"/>
            <a:ext cx="1015200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dt" idx="10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ftr" idx="11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" name="PlaceHolder 6"/>
          <p:cNvSpPr>
            <a:spLocks noGrp="1"/>
          </p:cNvSpPr>
          <p:nvPr>
            <p:ph type="sldNum" idx="12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871A375-57B9-4170-9366-24C9A01185D5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85800" y="4777560"/>
            <a:ext cx="10131120" cy="86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13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ftr" idx="14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sldNum" idx="15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23924EC-ACEB-4D7C-BF72-271565CFA7B8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37" name="TextBox 12"/>
          <p:cNvSpPr/>
          <p:nvPr/>
        </p:nvSpPr>
        <p:spPr>
          <a:xfrm>
            <a:off x="10238040" y="274320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pc="-1" strike="noStrike" cap="all">
                <a:solidFill>
                  <a:schemeClr val="dk1"/>
                </a:solidFill>
                <a:latin typeface="Calibri"/>
              </a:rPr>
              <a:t>”</a:t>
            </a:r>
            <a:endParaRPr b="0" lang="en-US" sz="8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TextBox 13"/>
          <p:cNvSpPr/>
          <p:nvPr/>
        </p:nvSpPr>
        <p:spPr>
          <a:xfrm>
            <a:off x="488160" y="823320"/>
            <a:ext cx="609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pc="-1" strike="noStrike" cap="all">
                <a:solidFill>
                  <a:schemeClr val="dk1"/>
                </a:solidFill>
                <a:latin typeface="Calibri"/>
              </a:rPr>
              <a:t>“</a:t>
            </a:r>
            <a:endParaRPr b="0" lang="en-US" sz="8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992160" y="609480"/>
            <a:ext cx="955008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85800" y="3886200"/>
            <a:ext cx="10135080" cy="888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85800" y="4775040"/>
            <a:ext cx="10135080" cy="101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dt" idx="16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ftr" idx="17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sldNum" idx="18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5DDC6F9-590F-4E87-88E0-CBF76E31523A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274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3505320"/>
            <a:ext cx="10131120" cy="83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10131120" cy="144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dt" idx="19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ftr" idx="20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sldNum" idx="21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7736BFF-6D31-4E1D-BBA4-E09C9B515F03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53" name="PlaceHolder 1"/>
          <p:cNvSpPr>
            <a:spLocks noGrp="1"/>
          </p:cNvSpPr>
          <p:nvPr>
            <p:ph type="body"/>
          </p:nvPr>
        </p:nvSpPr>
        <p:spPr>
          <a:xfrm>
            <a:off x="685800" y="2142000"/>
            <a:ext cx="1013112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dt" idx="22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ftr" idx="23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sldNum" idx="24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BA174A3-A79E-4E3F-9252-E7A5045E4652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658720" y="609480"/>
            <a:ext cx="2158200" cy="518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85800" y="609480"/>
            <a:ext cx="7831800" cy="518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3" marL="15429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  <a:p>
            <a:pPr lvl="4" marL="2000160" indent="-17136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dt" idx="25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&lt;date/time&gt;</a:t>
            </a:r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ftr" idx="26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sldNum" idx="27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953547A-5CFC-47B8-BCD2-78B10FE68229}" type="slidenum">
              <a:rPr b="0" lang="en-US" sz="10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2441520" y="1866960"/>
            <a:ext cx="9525600" cy="242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r" defTabSz="457200">
              <a:lnSpc>
                <a:spcPct val="100000"/>
              </a:lnSpc>
              <a:buNone/>
            </a:pPr>
            <a:r>
              <a:rPr b="0" lang="en-US" sz="6000" spc="-1" strike="noStrike" cap="all">
                <a:solidFill>
                  <a:schemeClr val="dk1"/>
                </a:solidFill>
                <a:latin typeface="Calibri Light"/>
              </a:rPr>
              <a:t>Exoplanet Exploration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3962520" y="4385880"/>
            <a:ext cx="7197480" cy="1405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r" defTabSz="457200">
              <a:lnSpc>
                <a:spcPct val="100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US" sz="2800" spc="-1" strike="noStrike" cap="all">
                <a:solidFill>
                  <a:schemeClr val="dk1"/>
                </a:solidFill>
                <a:latin typeface="Calibri"/>
              </a:rPr>
              <a:t>Hard science for stellar science fiction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85800" y="153720"/>
            <a:ext cx="1062828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Problems Getting There - Inadequate Propulsion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85800" y="1605240"/>
            <a:ext cx="5824800" cy="4961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Current Propulsion methods inadequate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Rocket Equation – </a:t>
            </a:r>
            <a:r>
              <a:rPr b="0" lang="el-GR" sz="2000" spc="-1" strike="noStrike">
                <a:solidFill>
                  <a:schemeClr val="dk1"/>
                </a:solidFill>
                <a:latin typeface="Calibri"/>
              </a:rPr>
              <a:t>Δ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v = v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e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*ln(m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o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/m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f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) = I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sp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*g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o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*ln(m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o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/m</a:t>
            </a:r>
            <a:r>
              <a:rPr b="0" lang="en-US" sz="2000" spc="-1" strike="noStrike" baseline="-25000">
                <a:solidFill>
                  <a:schemeClr val="dk1"/>
                </a:solidFill>
                <a:latin typeface="Calibri"/>
              </a:rPr>
              <a:t>f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) 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Thrust vs Specific Impulse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Rocket Engines – high thrust (8MN best) but low specific impulse (465 s best achieved so far)</a:t>
            </a:r>
            <a:endParaRPr b="0" lang="en-US" sz="2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Requires huge fuel loads and heat dissipation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Electric Engines – high specific impulse (2,000-5,000 s) but miniscule thrust (25-250 mN)</a:t>
            </a:r>
            <a:endParaRPr b="0" lang="en-US" sz="2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Would take a century to accelerate to significant c-fractional speed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3" name="Content Placeholder 6" descr=""/>
          <p:cNvPicPr/>
          <p:nvPr/>
        </p:nvPicPr>
        <p:blipFill>
          <a:blip r:embed="rId1"/>
          <a:stretch/>
        </p:blipFill>
        <p:spPr>
          <a:xfrm>
            <a:off x="6510960" y="3778200"/>
            <a:ext cx="4466880" cy="297792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7" descr=""/>
          <p:cNvPicPr/>
          <p:nvPr/>
        </p:nvPicPr>
        <p:blipFill>
          <a:blip r:embed="rId2"/>
          <a:srcRect l="12034" t="0" r="16620" b="0"/>
          <a:stretch/>
        </p:blipFill>
        <p:spPr>
          <a:xfrm rot="16200000">
            <a:off x="7470360" y="459000"/>
            <a:ext cx="2547720" cy="446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5800" y="271080"/>
            <a:ext cx="1044360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Step Three: Getting There – Nuclear Propulsion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85800" y="1727280"/>
            <a:ext cx="4995000" cy="460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Nuclear Thermal Rocket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Uses nuclear power to heat reaction mass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High thrust and high Isp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Isp up to 7,000s (nuclear lightbulb)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Fission-Fragment Rocket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Uses fission products directly for thrust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Spinning Disk, Dusty Plasma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Isp 100,000-1,000,000s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Nuclear Pulse Propulsion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A.K.A. BLOWING UP ATOM BOMBS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Huge thrust and high Isp (potentially 100ks)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Capable of .12c speeds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7" name="Picture 5" descr=""/>
          <p:cNvPicPr/>
          <p:nvPr/>
        </p:nvPicPr>
        <p:blipFill>
          <a:blip r:embed="rId1"/>
          <a:stretch/>
        </p:blipFill>
        <p:spPr>
          <a:xfrm>
            <a:off x="6510960" y="2066040"/>
            <a:ext cx="3886560" cy="388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Step Three: Getting there – Beam Propulsion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3333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Laser Rockets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External beam energizes reaction mass, reducing onboard mass by eliminating energy source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Limited by rocket equations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Difficult deceleration at target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Laser Sails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Propels solar-sail type craft with laser array from solar system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Can slow at destination via multiple detachable reflective sails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High mass and high volume sail required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0" name="Content Placeholder 4" descr=""/>
          <p:cNvPicPr/>
          <p:nvPr/>
        </p:nvPicPr>
        <p:blipFill>
          <a:blip r:embed="rId1"/>
          <a:stretch/>
        </p:blipFill>
        <p:spPr>
          <a:xfrm>
            <a:off x="5888520" y="2141640"/>
            <a:ext cx="4861440" cy="364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Step Four: Keeping Us Alive - problems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85800" y="1859760"/>
            <a:ext cx="4995000" cy="440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73333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Time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All feasible propulsion methods reach .08-.25c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Travel to nears stars still takes decades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Interstellar medium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Microscopic dust/gas impacts corrode spacecraft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Macroscopic impacts cause nuclear-level detonations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Radiation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Cataracts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Cancer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Nerve System Damage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Weightlessness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Loss of bone and muscle mass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Slowing of cardiovascular system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Increased virus virulence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3" name="Content Placeholder 4" descr=""/>
          <p:cNvPicPr/>
          <p:nvPr/>
        </p:nvPicPr>
        <p:blipFill>
          <a:blip r:embed="rId1"/>
          <a:stretch/>
        </p:blipFill>
        <p:spPr>
          <a:xfrm>
            <a:off x="6795360" y="2133000"/>
            <a:ext cx="4129560" cy="357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Step Four: Keeping Us ALive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85800" y="1819440"/>
            <a:ext cx="5853240" cy="4793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73333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Time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Entertainment, provisions, and a large spacecraft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Selection of crews who will work well together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Interstellar Medium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Particle Shield – cloud of particles precedes ship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Does not accelerate with ship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Will keep going until it hits something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Ablative Shield – accelerates with ship, but heavy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Radiation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Solid shielding – familiar, ineffective against cosmic radiation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Electromagnetic shield – Earth uses it, but power-intensive and tech isn’t there yet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Water jacket – effective against all radiation, but heavy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Weightlessness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Artificial gravity through centrifugal force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Continual thrust only lasts 1-2 years before max velocity is reached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6" name="Content Placeholder 4" descr=""/>
          <p:cNvPicPr/>
          <p:nvPr/>
        </p:nvPicPr>
        <p:blipFill>
          <a:blip r:embed="rId1"/>
          <a:stretch/>
        </p:blipFill>
        <p:spPr>
          <a:xfrm>
            <a:off x="6846480" y="142200"/>
            <a:ext cx="4995360" cy="335448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5" descr=""/>
          <p:cNvPicPr/>
          <p:nvPr/>
        </p:nvPicPr>
        <p:blipFill>
          <a:blip r:embed="rId2"/>
          <a:stretch/>
        </p:blipFill>
        <p:spPr>
          <a:xfrm>
            <a:off x="6846480" y="3804120"/>
            <a:ext cx="4995000" cy="282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Step Five: Settling the Planet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4995000" cy="444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5555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Settlement much like spaceflight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Confined, likely pressurized environments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Suits needed for exterior exploration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No communication home (multi-year messages)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No return home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Benefits on-planet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Local building materials available 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Room to expand living quarters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Local gravity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In-situ resource development available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Solar power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Minable materials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Plant growth in greenhouses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70" name="Content Placeholder 5" descr=""/>
          <p:cNvPicPr/>
          <p:nvPr/>
        </p:nvPicPr>
        <p:blipFill>
          <a:blip r:embed="rId1"/>
          <a:stretch/>
        </p:blipFill>
        <p:spPr>
          <a:xfrm>
            <a:off x="5957640" y="2141640"/>
            <a:ext cx="4722840" cy="364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Benefits to extrasolar settlement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4995000" cy="4193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Cons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Huge resource expenditure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No material benefit to those who remain behind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Survival of the Human Species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Unifying purpose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Scientific advancement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Exploration could advance scientific knowledge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As modern space program provided benefits to all, so would developing extrasolar infrastructure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Satisfy human drive to explore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73" name="Content Placeholder 4" descr=""/>
          <p:cNvPicPr/>
          <p:nvPr/>
        </p:nvPicPr>
        <p:blipFill>
          <a:blip r:embed="rId1"/>
          <a:stretch/>
        </p:blipFill>
        <p:spPr>
          <a:xfrm>
            <a:off x="5751360" y="2165760"/>
            <a:ext cx="5936760" cy="333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Interplanetary Ethics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3333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What worlds should we colonize?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Lifeless Worlds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Least ethical problems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Least likely to be habitable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Worlds with Non-Sapient Lifeforms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Molecular oxygen most often a by-product of life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Potentially exploitable life (plants we can eat)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Worth destroying ecosystems?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Worlds with Sapient Life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Prime Directive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76" name="Content Placeholder 4" descr=""/>
          <p:cNvPicPr/>
          <p:nvPr/>
        </p:nvPicPr>
        <p:blipFill>
          <a:blip r:embed="rId1"/>
          <a:stretch/>
        </p:blipFill>
        <p:spPr>
          <a:xfrm>
            <a:off x="6508080" y="2141640"/>
            <a:ext cx="3621960" cy="364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85800" y="3308760"/>
            <a:ext cx="10131120" cy="146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000" spc="-1" strike="noStrike" cap="all">
                <a:solidFill>
                  <a:schemeClr val="dk1"/>
                </a:solidFill>
                <a:latin typeface="Calibri Light"/>
              </a:rPr>
              <a:t>Questions?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Hi! I’m Calvin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23" name="Content Placeholder 3" descr=""/>
          <p:cNvPicPr/>
          <p:nvPr/>
        </p:nvPicPr>
        <p:blipFill>
          <a:blip r:embed="rId1"/>
          <a:stretch/>
        </p:blipFill>
        <p:spPr>
          <a:xfrm>
            <a:off x="4367880" y="109440"/>
            <a:ext cx="3696480" cy="364932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4" descr=""/>
          <p:cNvPicPr/>
          <p:nvPr/>
        </p:nvPicPr>
        <p:blipFill>
          <a:blip r:embed="rId2"/>
          <a:stretch/>
        </p:blipFill>
        <p:spPr>
          <a:xfrm>
            <a:off x="8322840" y="1066680"/>
            <a:ext cx="3700080" cy="472428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5" descr=""/>
          <p:cNvPicPr/>
          <p:nvPr/>
        </p:nvPicPr>
        <p:blipFill>
          <a:blip r:embed="rId3"/>
          <a:stretch/>
        </p:blipFill>
        <p:spPr>
          <a:xfrm>
            <a:off x="4367880" y="3759120"/>
            <a:ext cx="3696480" cy="281412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6" descr=""/>
          <p:cNvPicPr/>
          <p:nvPr/>
        </p:nvPicPr>
        <p:blipFill>
          <a:blip r:embed="rId4"/>
          <a:stretch/>
        </p:blipFill>
        <p:spPr>
          <a:xfrm>
            <a:off x="289080" y="2390040"/>
            <a:ext cx="3819600" cy="281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400" spc="-1" strike="noStrike" cap="all">
                <a:solidFill>
                  <a:schemeClr val="dk1"/>
                </a:solidFill>
                <a:latin typeface="Calibri Light"/>
              </a:rPr>
              <a:t>Table of contents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1013112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Find a world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Preliminary Steps – unmanned probes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Getting there – propulsion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The Human Equation – keeping us alive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Settlements Once There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Ethics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400" spc="-1" strike="noStrike" cap="all">
                <a:solidFill>
                  <a:schemeClr val="dk1"/>
                </a:solidFill>
                <a:latin typeface="Calibri Light"/>
              </a:rPr>
              <a:t>Step one: Find a World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Exoplanet targets are going to be scoped out from Earth* first using telescopes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Doppler Spectroscopy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Most often finds large planets close to stars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Previous best method to find planets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Transit Photometry – can determine atmosphere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Atmospheric Spectroscopy – determining atmospheres by the sunlight travelling through it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1" name="Picture 6" descr=""/>
          <p:cNvPicPr/>
          <p:nvPr/>
        </p:nvPicPr>
        <p:blipFill>
          <a:blip r:embed="rId1"/>
          <a:stretch/>
        </p:blipFill>
        <p:spPr>
          <a:xfrm>
            <a:off x="6885360" y="0"/>
            <a:ext cx="4995000" cy="3730680"/>
          </a:xfrm>
          <a:prstGeom prst="rect">
            <a:avLst/>
          </a:prstGeom>
          <a:ln w="0">
            <a:noFill/>
          </a:ln>
        </p:spPr>
      </p:pic>
      <p:pic>
        <p:nvPicPr>
          <p:cNvPr id="132" name="Content Placeholder 5" descr=""/>
          <p:cNvPicPr/>
          <p:nvPr/>
        </p:nvPicPr>
        <p:blipFill>
          <a:blip r:embed="rId2"/>
          <a:stretch/>
        </p:blipFill>
        <p:spPr>
          <a:xfrm>
            <a:off x="6885360" y="3429000"/>
            <a:ext cx="4995000" cy="338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33160" y="28332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400" spc="-1" strike="noStrike" cap="all">
                <a:solidFill>
                  <a:schemeClr val="dk1"/>
                </a:solidFill>
                <a:latin typeface="Calibri Light"/>
              </a:rPr>
              <a:t>Finding a World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02480" y="1660680"/>
            <a:ext cx="531144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Direct imaging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Already directly imaged dozens of exoplanets!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More possible with better technology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Larger land-based and orbital telescopes planned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Solar-system-sized “binocular” telescopes in sun orbit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Block exoplanet’s star’s light with star-shaped occulter, or “Starshade”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5" name="Content Placeholder 4" descr=""/>
          <p:cNvPicPr/>
          <p:nvPr/>
        </p:nvPicPr>
        <p:blipFill>
          <a:blip r:embed="rId1"/>
          <a:stretch/>
        </p:blipFill>
        <p:spPr>
          <a:xfrm>
            <a:off x="5598720" y="3435840"/>
            <a:ext cx="6486120" cy="325116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3" descr=""/>
          <p:cNvPicPr/>
          <p:nvPr/>
        </p:nvPicPr>
        <p:blipFill>
          <a:blip r:embed="rId2"/>
          <a:stretch/>
        </p:blipFill>
        <p:spPr>
          <a:xfrm>
            <a:off x="6477840" y="0"/>
            <a:ext cx="4635000" cy="316764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5" descr=""/>
          <p:cNvPicPr/>
          <p:nvPr/>
        </p:nvPicPr>
        <p:blipFill>
          <a:blip r:embed="rId3"/>
          <a:stretch/>
        </p:blipFill>
        <p:spPr>
          <a:xfrm>
            <a:off x="402480" y="4585320"/>
            <a:ext cx="5004720" cy="218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85800" y="46476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400" spc="-1" strike="noStrike" cap="all">
                <a:solidFill>
                  <a:schemeClr val="dk1"/>
                </a:solidFill>
                <a:latin typeface="Calibri Light"/>
              </a:rPr>
              <a:t>Targets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85800" y="1755000"/>
            <a:ext cx="4995000" cy="459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59 star systems within 40 light-years of Earth with 81 visible stars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Proxima Centauri – 4.24 LY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Nearest Star has a planet!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Barnard’s Star – 6 LY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No confirmed planets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Epsilon Eridani – 10.5 LY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1 large world, 2 asteroid belts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Tau Ceti – 11.8 LY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Possibly 4 planets, 2 in habitable zone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Trappist-1 – 40.7 LY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SEVEN planets, THREE in habitable zone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0" name="Content Placeholder 4" descr=""/>
          <p:cNvPicPr/>
          <p:nvPr/>
        </p:nvPicPr>
        <p:blipFill>
          <a:blip r:embed="rId1"/>
          <a:stretch/>
        </p:blipFill>
        <p:spPr>
          <a:xfrm>
            <a:off x="5886360" y="1755000"/>
            <a:ext cx="5381280" cy="4035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400" spc="-1" strike="noStrike" cap="all">
                <a:solidFill>
                  <a:schemeClr val="dk1"/>
                </a:solidFill>
                <a:latin typeface="Calibri Light"/>
              </a:rPr>
              <a:t>Step Two: </a:t>
            </a:r>
            <a:br>
              <a:rPr sz="4400"/>
            </a:br>
            <a:r>
              <a:rPr b="0" lang="en-US" sz="4400" spc="-1" strike="noStrike" cap="all">
                <a:solidFill>
                  <a:schemeClr val="dk1"/>
                </a:solidFill>
                <a:latin typeface="Calibri Light"/>
              </a:rPr>
              <a:t>Unmanned Probes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4995000" cy="444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1111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Slow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5 Already launched (Voyager 1 &amp; 2, Pioneer 10 &amp; 11, New Horizons)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Not targeting stars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Would take 40,000+ years to reach a star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Fast Flyby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Don’t need fuel to slow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Much cheaper and more technically feasible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One-way landing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Will require method of slowing down, multiply energy/fuel requirements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Return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Near impossible, requires in-situ resource development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Largely safe. Few threats to human life…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3" name="Content Placeholder 4" descr=""/>
          <p:cNvPicPr/>
          <p:nvPr/>
        </p:nvPicPr>
        <p:blipFill>
          <a:blip r:embed="rId1"/>
          <a:stretch/>
        </p:blipFill>
        <p:spPr>
          <a:xfrm>
            <a:off x="6510240" y="401040"/>
            <a:ext cx="4995360" cy="280800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3" descr=""/>
          <p:cNvPicPr/>
          <p:nvPr/>
        </p:nvPicPr>
        <p:blipFill>
          <a:blip r:embed="rId2"/>
          <a:stretch/>
        </p:blipFill>
        <p:spPr>
          <a:xfrm>
            <a:off x="6510240" y="3467160"/>
            <a:ext cx="4995000" cy="320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120" cy="1208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…</a:t>
            </a:r>
            <a:r>
              <a:rPr b="0" lang="en-US" sz="3600" spc="-1" strike="noStrike" cap="all">
                <a:solidFill>
                  <a:schemeClr val="dk1"/>
                </a:solidFill>
                <a:latin typeface="Calibri Light"/>
              </a:rPr>
              <a:t>But not none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85800" y="2142000"/>
            <a:ext cx="10131120" cy="364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7" name="Picture 3" descr=""/>
          <p:cNvPicPr/>
          <p:nvPr/>
        </p:nvPicPr>
        <p:blipFill>
          <a:blip r:embed="rId1"/>
          <a:srcRect l="8483" t="0" r="3788" b="0"/>
          <a:stretch/>
        </p:blipFill>
        <p:spPr>
          <a:xfrm>
            <a:off x="81360" y="985680"/>
            <a:ext cx="12028680" cy="573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85800" y="414360"/>
            <a:ext cx="10820160" cy="145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457200">
              <a:lnSpc>
                <a:spcPct val="100000"/>
              </a:lnSpc>
              <a:buNone/>
            </a:pPr>
            <a:r>
              <a:rPr b="0" lang="en-US" sz="4000" spc="-1" strike="noStrike" cap="all">
                <a:solidFill>
                  <a:schemeClr val="dk1"/>
                </a:solidFill>
                <a:latin typeface="Calibri Light"/>
              </a:rPr>
              <a:t>Problems Getting there – Insufficient Power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398880" y="1585440"/>
            <a:ext cx="6438240" cy="51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3333"/>
          </a:bodyPr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Energy development needs to increase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Interstellar missions require significant power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Accelerating 1 metric ton to 0.1c requires 125 terawatt-hours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2022 – Earth power consumption was 24,398 terawatt-hours, so ~2 days of world power required per ton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Minimum spacecraft mass is on the order of 100 tons to keep 6 people alive, not including consumables, so ~200 days of world power required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1980 – Earth power consumption was 8,132 terawatt-hours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1900 – Earth power generation was 66.4 terawatt-hours (66,400 gigawatt-hours)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lvl="2" marL="12002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Apollo 16 – 41.9 TJ = 41,900,000,000,000J = 11.639 gigawatt-hours, or 1.5 hours of 1900 power consumption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Space-based solar power could resolve Earthly power requirements and provide power to extrasolar missions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Continuous green energy with only 16 minutes blackout per orbiter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Realistically requires space-based industry to accomplish (or 100 launches per solar orbiter)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Aft>
                <a:spcPts val="1001"/>
              </a:spcAft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0" name="Content Placeholder 4" descr=""/>
          <p:cNvPicPr/>
          <p:nvPr/>
        </p:nvPicPr>
        <p:blipFill>
          <a:blip r:embed="rId1"/>
          <a:stretch/>
        </p:blipFill>
        <p:spPr>
          <a:xfrm>
            <a:off x="6837480" y="2066040"/>
            <a:ext cx="4865760" cy="364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  <a:tileRect l="0" t="0" r="0" b="0"/>
        </a:gradFill>
      </a:fillStyleLst>
      <a:lnStyleLst>
        <a:ln w="9525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lumMod val="110000"/>
              </a:schemeClr>
            </a:gs>
            <a:gs pos="100000">
              <a:schemeClr val="phClr">
                <a:shade val="96000"/>
                <a:lumMod val="100000"/>
              </a:schemeClr>
            </a:gs>
          </a:gsLst>
          <a:lin ang="4740000" scaled="1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13230</TotalTime>
  <Application>LibreOffice/24.2.6.2$Linux_X86_64 LibreOffice_project/420$Build-2</Application>
  <AppVersion>15.0000</AppVersion>
  <Words>979</Words>
  <Paragraphs>159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2024-01-06T20:14:30Z</dcterms:created>
  <dc:creator>Jeff Sterling</dc:creator>
  <dc:description/>
  <dc:language>en-US</dc:language>
  <cp:lastModifiedBy>Jeff Sterling</cp:lastModifiedBy>
  <dcterms:modified xsi:type="dcterms:W3CDTF">2024-09-14T18:21:06Z</dcterms:modified>
  <cp:revision>8</cp:revision>
  <dc:subject/>
  <dc:title>Exoplanet Exploration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18</vt:i4>
  </property>
</Properties>
</file>