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4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D26B-DFC2-4248-8ED0-AD3E108CBDD7}" type="datetime1">
              <a:rPr lang="en-US" smtClean="0"/>
              <a:pPr/>
              <a:t>9/30/24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C003-38E8-486A-9BFD-47E55D87241C}" type="datetime1">
              <a:rPr lang="en-US" smtClean="0"/>
              <a:pPr/>
              <a:t>9/30/24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AA3-934B-41DB-B3B1-806F4BE5CC37}" type="datetime1">
              <a:rPr lang="en-US" smtClean="0"/>
              <a:pPr/>
              <a:t>9/30/24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F932-D99A-4087-BFB1-EA42FAFC8D2C}" type="datetime1">
              <a:rPr lang="en-US" smtClean="0"/>
              <a:pPr/>
              <a:t>9/30/24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6367-2F2B-4F6E-ACF4-15FA13738E10}" type="datetime1">
              <a:rPr lang="en-US" smtClean="0"/>
              <a:pPr/>
              <a:t>9/30/24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3C92-45F4-4C30-810D-4886C1BA6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498D-21C7-408B-8EF5-5B55DEF0BFD5}" type="datetime1">
              <a:rPr lang="en-US" smtClean="0"/>
              <a:pPr/>
              <a:t>9/30/24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246E-8FD1-42FF-94A4-E4133095C37A}" type="datetime1">
              <a:rPr lang="en-US" smtClean="0"/>
              <a:pPr/>
              <a:t>9/30/24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39D4-B818-4372-B1EE-7CB6D5BBC74A}" type="datetime1">
              <a:rPr lang="en-US" smtClean="0"/>
              <a:pPr/>
              <a:t>9/30/24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E438-4D0D-4834-B658-A90420491D98}" type="datetime1">
              <a:rPr lang="en-US" smtClean="0"/>
              <a:pPr/>
              <a:t>9/30/24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ADFA-7142-4015-85E6-1712F15FA709}" type="datetime1">
              <a:rPr lang="en-US" smtClean="0"/>
              <a:pPr/>
              <a:t>9/30/24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1E0-D653-4D78-A48F-41D80498BC7E}" type="datetime1">
              <a:rPr lang="en-US" smtClean="0"/>
              <a:pPr/>
              <a:t>9/30/24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B3AFFF1-9C47-49F0-AE12-AF188F3F4E82}" type="datetime1">
              <a:rPr lang="en-US" smtClean="0"/>
              <a:pPr/>
              <a:t>9/30/24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29" r:id="rId1"/>
    <p:sldLayoutId id="2147484730" r:id="rId2"/>
    <p:sldLayoutId id="2147484731" r:id="rId3"/>
    <p:sldLayoutId id="2147484732" r:id="rId4"/>
    <p:sldLayoutId id="2147484733" r:id="rId5"/>
    <p:sldLayoutId id="2147484734" r:id="rId6"/>
    <p:sldLayoutId id="2147484735" r:id="rId7"/>
    <p:sldLayoutId id="2147484736" r:id="rId8"/>
    <p:sldLayoutId id="2147484737" r:id="rId9"/>
    <p:sldLayoutId id="2147484738" r:id="rId10"/>
    <p:sldLayoutId id="214748473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black background with gold text&#10;&#10;Description automatically generated">
            <a:extLst>
              <a:ext uri="{FF2B5EF4-FFF2-40B4-BE49-F238E27FC236}">
                <a16:creationId xmlns:a16="http://schemas.microsoft.com/office/drawing/2014/main" id="{C5E4B5D0-0D30-399A-ED37-2D787D8251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020615"/>
            <a:ext cx="4572000" cy="1461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036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C45A2-7827-EC0B-8061-2203464AA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/>
              </a:rPr>
              <a:t>HOW TO BE AN AUTHOR ON SUBSTACK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4E9C0-FA43-5D63-78A2-2D566B93381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257300" lvl="3" indent="0">
              <a:buNone/>
            </a:pPr>
            <a:endParaRPr lang="en-US" sz="2800" dirty="0">
              <a:latin typeface="Garamond"/>
            </a:endParaRPr>
          </a:p>
          <a:p>
            <a:pPr marL="1257300" lvl="3" indent="0">
              <a:buNone/>
            </a:pPr>
            <a:endParaRPr lang="en-US" sz="2800" dirty="0">
              <a:latin typeface="Garamond"/>
            </a:endParaRPr>
          </a:p>
          <a:p>
            <a:pPr marL="1257300" lvl="3" indent="0">
              <a:buNone/>
            </a:pPr>
            <a:r>
              <a:rPr lang="en-US" sz="3200" dirty="0">
                <a:latin typeface="Garamond"/>
              </a:rPr>
              <a:t>By ZJ Czupor writing as Zoltan James</a:t>
            </a:r>
          </a:p>
          <a:p>
            <a:pPr marL="1257300" lvl="3" indent="0">
              <a:buNone/>
            </a:pPr>
            <a:r>
              <a:rPr lang="en-US" sz="2800" dirty="0">
                <a:latin typeface="Garamond"/>
              </a:rPr>
              <a:t>Rocky Mountain Fiction Writers</a:t>
            </a:r>
          </a:p>
          <a:p>
            <a:pPr marL="1257300" lvl="3" indent="0">
              <a:buNone/>
            </a:pPr>
            <a:r>
              <a:rPr lang="en-US" sz="2800" dirty="0">
                <a:latin typeface="Garamond"/>
              </a:rPr>
              <a:t>Gold Conference</a:t>
            </a:r>
          </a:p>
          <a:p>
            <a:pPr marL="1257300" lvl="3" indent="0">
              <a:buNone/>
            </a:pPr>
            <a:r>
              <a:rPr lang="en-US" sz="2000" dirty="0">
                <a:latin typeface="Garamond"/>
              </a:rPr>
              <a:t>Hyatt Regency Aurora-Denver</a:t>
            </a:r>
          </a:p>
          <a:p>
            <a:pPr marL="1257300" lvl="3" indent="0">
              <a:buNone/>
            </a:pPr>
            <a:r>
              <a:rPr lang="en-US" sz="2000" dirty="0">
                <a:latin typeface="Garamond"/>
              </a:rPr>
              <a:t>September 20, 2024</a:t>
            </a:r>
          </a:p>
        </p:txBody>
      </p:sp>
    </p:spTree>
    <p:extLst>
      <p:ext uri="{BB962C8B-B14F-4D97-AF65-F5344CB8AC3E}">
        <p14:creationId xmlns:p14="http://schemas.microsoft.com/office/powerpoint/2010/main" val="716919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D6030-6A63-B1E2-4CCC-FEA838E4A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/>
              </a:rPr>
              <a:t>HOW TO BE AN AUTHOR ON SUBSTACK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87853-9D50-48B1-8A57-E7E066BD9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Garamond"/>
              </a:rPr>
              <a:t>CAVEAT:</a:t>
            </a:r>
            <a:endParaRPr lang="en-US"/>
          </a:p>
          <a:p>
            <a:pPr marL="0" indent="0">
              <a:buNone/>
            </a:pPr>
            <a:r>
              <a:rPr lang="en-US" sz="2000" dirty="0">
                <a:latin typeface="Garamond"/>
              </a:rPr>
              <a:t>The purpose of this presentation is NOT to entice you to join my personal </a:t>
            </a:r>
            <a:r>
              <a:rPr lang="en-US" sz="2000" dirty="0" err="1">
                <a:latin typeface="Garamond"/>
              </a:rPr>
              <a:t>Substack</a:t>
            </a:r>
            <a:r>
              <a:rPr lang="en-US" sz="2000" dirty="0">
                <a:latin typeface="Garamond"/>
              </a:rPr>
              <a:t> account or to follow me there.</a:t>
            </a:r>
          </a:p>
          <a:p>
            <a:pPr marL="0" indent="0">
              <a:buNone/>
            </a:pPr>
            <a:r>
              <a:rPr lang="en-US" sz="2000" dirty="0">
                <a:latin typeface="Garamond"/>
              </a:rPr>
              <a:t>The sole purpose of this presentation is for educational purposes only.</a:t>
            </a:r>
          </a:p>
          <a:p>
            <a:pPr marL="0" indent="0">
              <a:buNone/>
            </a:pPr>
            <a:r>
              <a:rPr lang="en-US" sz="2000" dirty="0">
                <a:latin typeface="Garamond"/>
              </a:rPr>
              <a:t>Details from my personal account will be used for educational purposes only.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824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F4D3B-D126-E34E-C024-89A276F0D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/>
              </a:rPr>
              <a:t>HOW TO BE AN AUTHOR ON SUBSTACK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B95F2-9118-66C3-8770-E9D0270AFB4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Garamond"/>
              </a:rPr>
              <a:t>Why I chose to write on </a:t>
            </a:r>
            <a:r>
              <a:rPr lang="en-US" sz="2000" err="1">
                <a:latin typeface="Garamond"/>
              </a:rPr>
              <a:t>Substack</a:t>
            </a:r>
            <a:endParaRPr lang="en-US" sz="2000">
              <a:latin typeface="Garamond"/>
            </a:endParaRPr>
          </a:p>
          <a:p>
            <a:pPr marL="0" indent="0">
              <a:buNone/>
            </a:pPr>
            <a:r>
              <a:rPr lang="en-US" sz="2000" dirty="0">
                <a:latin typeface="Garamond"/>
              </a:rPr>
              <a:t>What is </a:t>
            </a:r>
            <a:r>
              <a:rPr lang="en-US" sz="2000" dirty="0" err="1">
                <a:latin typeface="Garamond"/>
              </a:rPr>
              <a:t>Substack</a:t>
            </a:r>
            <a:r>
              <a:rPr lang="en-US" sz="2000" dirty="0">
                <a:latin typeface="Garamond"/>
              </a:rPr>
              <a:t>?</a:t>
            </a:r>
          </a:p>
          <a:p>
            <a:pPr marL="0" indent="0">
              <a:buNone/>
            </a:pPr>
            <a:r>
              <a:rPr lang="en-US" sz="2000" dirty="0">
                <a:latin typeface="Garamond"/>
              </a:rPr>
              <a:t>How does it work?</a:t>
            </a:r>
          </a:p>
          <a:p>
            <a:pPr marL="0" indent="0">
              <a:buNone/>
            </a:pPr>
            <a:r>
              <a:rPr lang="en-US" sz="2000" dirty="0">
                <a:latin typeface="Garamond"/>
              </a:rPr>
              <a:t>Competitive platforms and options</a:t>
            </a:r>
          </a:p>
          <a:p>
            <a:pPr marL="0" indent="0">
              <a:buNone/>
            </a:pPr>
            <a:r>
              <a:rPr lang="en-US" sz="2000" dirty="0">
                <a:latin typeface="Garamond"/>
              </a:rPr>
              <a:t>What I've done on </a:t>
            </a:r>
            <a:r>
              <a:rPr lang="en-US" sz="2000" err="1">
                <a:latin typeface="Garamond"/>
              </a:rPr>
              <a:t>Substack</a:t>
            </a:r>
            <a:endParaRPr lang="en-US" sz="2000">
              <a:latin typeface="Garamond"/>
            </a:endParaRPr>
          </a:p>
          <a:p>
            <a:pPr marL="0" indent="0">
              <a:buNone/>
            </a:pPr>
            <a:r>
              <a:rPr lang="en-US" sz="2000" dirty="0">
                <a:latin typeface="Garamond"/>
              </a:rPr>
              <a:t>Behind the curtain</a:t>
            </a:r>
          </a:p>
          <a:p>
            <a:pPr marL="0" indent="0">
              <a:buNone/>
            </a:pPr>
            <a:r>
              <a:rPr lang="en-US" sz="2000" dirty="0">
                <a:latin typeface="Garamond"/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2473959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3B7C3-0657-A132-4A32-5EC44D605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/>
              </a:rPr>
              <a:t>HOW TO BE AN AUTHOR ON SUBSTACK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66C57-60A9-624C-D5BC-67CF4E6BD10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171700" lvl="5">
              <a:buNone/>
            </a:pPr>
            <a:r>
              <a:rPr lang="en-US" sz="2000" dirty="0">
                <a:latin typeface="Garamond"/>
              </a:rPr>
              <a:t>Why I chose to write on </a:t>
            </a:r>
            <a:r>
              <a:rPr lang="en-US" sz="2000" err="1">
                <a:latin typeface="Garamond"/>
              </a:rPr>
              <a:t>Substack</a:t>
            </a:r>
            <a:endParaRPr lang="en-US" sz="2000">
              <a:latin typeface="Garamond"/>
            </a:endParaRPr>
          </a:p>
          <a:p>
            <a:pPr marL="2171700" lvl="5">
              <a:buNone/>
            </a:pPr>
            <a:endParaRPr lang="en-US" sz="2000" dirty="0">
              <a:latin typeface="Garamond"/>
            </a:endParaRPr>
          </a:p>
          <a:p>
            <a:pPr marL="0" indent="0">
              <a:buNone/>
            </a:pPr>
            <a:r>
              <a:rPr lang="en-US" sz="2000" dirty="0">
                <a:latin typeface="Garamond"/>
              </a:rPr>
              <a:t>3 months of research and followed writers</a:t>
            </a:r>
          </a:p>
          <a:p>
            <a:pPr marL="0" indent="0">
              <a:buNone/>
            </a:pPr>
            <a:r>
              <a:rPr lang="en-US" sz="2000" dirty="0">
                <a:latin typeface="Garamond"/>
              </a:rPr>
              <a:t>Consultation with Sarah Fey</a:t>
            </a:r>
          </a:p>
          <a:p>
            <a:pPr marL="0" indent="0">
              <a:buNone/>
            </a:pPr>
            <a:r>
              <a:rPr lang="en-US" sz="2000" dirty="0">
                <a:latin typeface="Garamond"/>
              </a:rPr>
              <a:t>Discussion with my agent</a:t>
            </a:r>
          </a:p>
          <a:p>
            <a:pPr marL="0" indent="0">
              <a:buNone/>
            </a:pPr>
            <a:r>
              <a:rPr lang="en-US" sz="2000" dirty="0">
                <a:latin typeface="Garamond"/>
              </a:rPr>
              <a:t>Defined my goals</a:t>
            </a:r>
          </a:p>
          <a:p>
            <a:pPr marL="0" indent="0">
              <a:buNone/>
            </a:pPr>
            <a:r>
              <a:rPr lang="en-US" sz="2000" dirty="0">
                <a:latin typeface="Garamond"/>
              </a:rPr>
              <a:t>Took a leap of faith</a:t>
            </a:r>
          </a:p>
          <a:p>
            <a:endParaRPr lang="en-US" sz="2000" dirty="0"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081110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016FA-1EC2-20E0-163A-4A8D73918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/>
              </a:rPr>
              <a:t>HOW TO BE AN AUTHOR ON SUBSTACK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BABFF-07C7-0D73-0DF3-534A4099BC9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A black and grey logo&#10;&#10;Description automatically generated">
            <a:extLst>
              <a:ext uri="{FF2B5EF4-FFF2-40B4-BE49-F238E27FC236}">
                <a16:creationId xmlns:a16="http://schemas.microsoft.com/office/drawing/2014/main" id="{BECA8E43-3E43-9280-D31C-0C277AF3C3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8839" y="1227785"/>
            <a:ext cx="4572000" cy="78615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08C3E79-176F-68FA-31F7-1A5438005FCB}"/>
              </a:ext>
            </a:extLst>
          </p:cNvPr>
          <p:cNvSpPr txBox="1"/>
          <p:nvPr/>
        </p:nvSpPr>
        <p:spPr>
          <a:xfrm>
            <a:off x="608520" y="2458346"/>
            <a:ext cx="7919047" cy="43396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sz="2000" dirty="0">
                <a:latin typeface="Garamond"/>
              </a:rPr>
              <a:t>2017 Founded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latin typeface="Garamond"/>
              </a:rPr>
              <a:t>HQ in San Francisco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latin typeface="Garamond"/>
              </a:rPr>
              <a:t>Founders: Chris Best, Jairaj Sethi, Hamish McKenzie</a:t>
            </a:r>
          </a:p>
          <a:p>
            <a:endParaRPr lang="en-US" sz="2000" dirty="0">
              <a:latin typeface="Garamond"/>
            </a:endParaRPr>
          </a:p>
          <a:p>
            <a:r>
              <a:rPr lang="en-US" sz="2000" dirty="0">
                <a:latin typeface="Garamond"/>
              </a:rPr>
              <a:t>Online platform that provides publishing, payment, analytics, and design to support subscription newsletters. Connects writers directly with their audience</a:t>
            </a:r>
          </a:p>
          <a:p>
            <a:endParaRPr lang="en-US" sz="2000" dirty="0">
              <a:latin typeface="Garamond"/>
            </a:endParaRPr>
          </a:p>
          <a:p>
            <a:r>
              <a:rPr lang="en-US" sz="2000" dirty="0">
                <a:latin typeface="Garamond"/>
              </a:rPr>
              <a:t>As of March 4, 2024 (Backlinko.com)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latin typeface="Garamond"/>
              </a:rPr>
              <a:t>49.4M unique visitors to website (desktop/mobile)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latin typeface="Garamond"/>
              </a:rPr>
              <a:t>20M active subscribers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latin typeface="Garamond"/>
              </a:rPr>
              <a:t>2M paid subscriptions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latin typeface="Garamond"/>
              </a:rPr>
              <a:t>17K writers paid on </a:t>
            </a:r>
            <a:r>
              <a:rPr lang="en-US" sz="2000" dirty="0" err="1">
                <a:latin typeface="Garamond"/>
              </a:rPr>
              <a:t>Substack</a:t>
            </a:r>
            <a:r>
              <a:rPr lang="en-US" sz="2000" dirty="0">
                <a:latin typeface="Garamond"/>
              </a:rPr>
              <a:t> (fiction writers, journalists, historians, etc.)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847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4898A-1412-090A-64BC-20DB59130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/>
              </a:rPr>
              <a:t>HOW TO BE AN AUTHOR ON SUBSTACK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9002B-136D-6A82-416D-D5369A84A5F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548618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</TotalTime>
  <Words>253</Words>
  <Application>Microsoft Macintosh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Narrow</vt:lpstr>
      <vt:lpstr>Garamond</vt:lpstr>
      <vt:lpstr>Horizon</vt:lpstr>
      <vt:lpstr>PowerPoint Presentation</vt:lpstr>
      <vt:lpstr>HOW TO BE AN AUTHOR ON SUBSTACK</vt:lpstr>
      <vt:lpstr>HOW TO BE AN AUTHOR ON SUBSTACK</vt:lpstr>
      <vt:lpstr>HOW TO BE AN AUTHOR ON SUBSTACK</vt:lpstr>
      <vt:lpstr>HOW TO BE AN AUTHOR ON SUBSTACK</vt:lpstr>
      <vt:lpstr>HOW TO BE AN AUTHOR ON SUBSTACK</vt:lpstr>
      <vt:lpstr>HOW TO BE AN AUTHOR ON SUBSTACK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Marta Sipeki</cp:lastModifiedBy>
  <cp:revision>199</cp:revision>
  <dcterms:created xsi:type="dcterms:W3CDTF">2024-09-09T21:02:36Z</dcterms:created>
  <dcterms:modified xsi:type="dcterms:W3CDTF">2024-09-30T16:21:40Z</dcterms:modified>
</cp:coreProperties>
</file>