
<file path=[Content_Types].xml><?xml version="1.0" encoding="utf-8"?>
<Types xmlns="http://schemas.openxmlformats.org/package/2006/content-types">
  <Default Extension="AncVcLMXRq5kVtELsYdwl236snd" ContentType="image/png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44" r:id="rId1"/>
  </p:sldMasterIdLst>
  <p:notesMasterIdLst>
    <p:notesMasterId r:id="rId74"/>
  </p:notesMasterIdLst>
  <p:sldIdLst>
    <p:sldId id="263" r:id="rId2"/>
    <p:sldId id="403" r:id="rId3"/>
    <p:sldId id="267" r:id="rId4"/>
    <p:sldId id="402" r:id="rId5"/>
    <p:sldId id="283" r:id="rId6"/>
    <p:sldId id="404" r:id="rId7"/>
    <p:sldId id="284" r:id="rId8"/>
    <p:sldId id="451" r:id="rId9"/>
    <p:sldId id="452" r:id="rId10"/>
    <p:sldId id="450" r:id="rId11"/>
    <p:sldId id="462" r:id="rId12"/>
    <p:sldId id="448" r:id="rId13"/>
    <p:sldId id="321" r:id="rId14"/>
    <p:sldId id="425" r:id="rId15"/>
    <p:sldId id="405" r:id="rId16"/>
    <p:sldId id="270" r:id="rId17"/>
    <p:sldId id="426" r:id="rId18"/>
    <p:sldId id="428" r:id="rId19"/>
    <p:sldId id="395" r:id="rId20"/>
    <p:sldId id="357" r:id="rId21"/>
    <p:sldId id="429" r:id="rId22"/>
    <p:sldId id="430" r:id="rId23"/>
    <p:sldId id="443" r:id="rId24"/>
    <p:sldId id="411" r:id="rId25"/>
    <p:sldId id="431" r:id="rId26"/>
    <p:sldId id="362" r:id="rId27"/>
    <p:sldId id="445" r:id="rId28"/>
    <p:sldId id="459" r:id="rId29"/>
    <p:sldId id="398" r:id="rId30"/>
    <p:sldId id="432" r:id="rId31"/>
    <p:sldId id="409" r:id="rId32"/>
    <p:sldId id="350" r:id="rId33"/>
    <p:sldId id="438" r:id="rId34"/>
    <p:sldId id="439" r:id="rId35"/>
    <p:sldId id="465" r:id="rId36"/>
    <p:sldId id="440" r:id="rId37"/>
    <p:sldId id="441" r:id="rId38"/>
    <p:sldId id="460" r:id="rId39"/>
    <p:sldId id="461" r:id="rId40"/>
    <p:sldId id="376" r:id="rId41"/>
    <p:sldId id="433" r:id="rId42"/>
    <p:sldId id="412" r:id="rId43"/>
    <p:sldId id="457" r:id="rId44"/>
    <p:sldId id="458" r:id="rId45"/>
    <p:sldId id="423" r:id="rId46"/>
    <p:sldId id="442" r:id="rId47"/>
    <p:sldId id="378" r:id="rId48"/>
    <p:sldId id="435" r:id="rId49"/>
    <p:sldId id="434" r:id="rId50"/>
    <p:sldId id="382" r:id="rId51"/>
    <p:sldId id="447" r:id="rId52"/>
    <p:sldId id="436" r:id="rId53"/>
    <p:sldId id="437" r:id="rId54"/>
    <p:sldId id="449" r:id="rId55"/>
    <p:sldId id="463" r:id="rId56"/>
    <p:sldId id="464" r:id="rId57"/>
    <p:sldId id="453" r:id="rId58"/>
    <p:sldId id="454" r:id="rId59"/>
    <p:sldId id="455" r:id="rId60"/>
    <p:sldId id="456" r:id="rId61"/>
    <p:sldId id="381" r:id="rId62"/>
    <p:sldId id="444" r:id="rId63"/>
    <p:sldId id="280" r:id="rId64"/>
    <p:sldId id="380" r:id="rId65"/>
    <p:sldId id="384" r:id="rId66"/>
    <p:sldId id="446" r:id="rId67"/>
    <p:sldId id="416" r:id="rId68"/>
    <p:sldId id="417" r:id="rId69"/>
    <p:sldId id="406" r:id="rId70"/>
    <p:sldId id="424" r:id="rId71"/>
    <p:sldId id="371" r:id="rId72"/>
    <p:sldId id="258" r:id="rId7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5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5D4D7"/>
    <a:srgbClr val="DAFC1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34" autoAdjust="0"/>
    <p:restoredTop sz="94484" autoAdjust="0"/>
  </p:normalViewPr>
  <p:slideViewPr>
    <p:cSldViewPr>
      <p:cViewPr varScale="1">
        <p:scale>
          <a:sx n="80" d="100"/>
          <a:sy n="80" d="100"/>
        </p:scale>
        <p:origin x="1010" y="26"/>
      </p:cViewPr>
      <p:guideLst>
        <p:guide orient="horz" pos="2251"/>
        <p:guide pos="2880"/>
      </p:guideLst>
    </p:cSldViewPr>
  </p:slideViewPr>
  <p:outlineViewPr>
    <p:cViewPr>
      <p:scale>
        <a:sx n="33" d="100"/>
        <a:sy n="33" d="100"/>
      </p:scale>
      <p:origin x="0" y="654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7A4E18-DA8E-4325-99C5-7B5123E7E083}" type="datetimeFigureOut">
              <a:rPr lang="en-US" smtClean="0"/>
              <a:t>9/21/2022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D85B14-81FC-499D-A89A-CEFB2256C6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3481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D85B14-81FC-499D-A89A-CEFB2256C61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117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D85B14-81FC-499D-A89A-CEFB2256C614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4342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This ‘sand</a:t>
            </a:r>
            <a:r>
              <a:rPr lang="en-GB" baseline="0" dirty="0"/>
              <a:t> timer’ will start on a mouse click anywhere on the slide. The ‘sand’ will drain from the top section to the lower section and when completed will show the word ‘End’.</a:t>
            </a:r>
          </a:p>
          <a:p>
            <a:endParaRPr lang="en-GB" baseline="0" dirty="0"/>
          </a:p>
          <a:p>
            <a:r>
              <a:rPr lang="en-GB" baseline="0" dirty="0"/>
              <a:t>To change the timings of this timer, you need to enter the animation settings, and change the timings for the Isosceles Triangles. There will be 2 that need changing (to the same amount) – one animates the top triangle emptying, whilst the other animates the bottom triangle filling.</a:t>
            </a:r>
          </a:p>
          <a:p>
            <a:endParaRPr lang="en-GB" baseline="0" dirty="0"/>
          </a:p>
          <a:p>
            <a:r>
              <a:rPr lang="en-GB" baseline="0" dirty="0"/>
              <a:t>When you change the timings these have to entered as a number of seconds.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B25F53-CE1C-4883-A9C6-41FCDABA94B6}" type="slidenum">
              <a:rPr lang="en-US" smtClean="0"/>
              <a:pPr>
                <a:defRPr/>
              </a:pPr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0101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2" y="1447801"/>
            <a:ext cx="662096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2" y="4777380"/>
            <a:ext cx="662096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4F05353-D198-4488-9B2A-253CD9A180E8}" type="datetimeFigureOut">
              <a:rPr lang="en-GB" smtClean="0"/>
              <a:pPr>
                <a:defRPr/>
              </a:pPr>
              <a:t>21/09/2022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C78C6F-CD62-4387-9299-1E414D49A856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07955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4800587"/>
            <a:ext cx="66209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2" y="685800"/>
            <a:ext cx="662096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3" y="5367325"/>
            <a:ext cx="662096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4F05353-D198-4488-9B2A-253CD9A180E8}" type="datetimeFigureOut">
              <a:rPr lang="en-GB" smtClean="0"/>
              <a:pPr>
                <a:defRPr/>
              </a:pPr>
              <a:t>21/09/2022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C78C6F-CD62-4387-9299-1E414D49A856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53327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1447800"/>
            <a:ext cx="6620968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3657600"/>
            <a:ext cx="6620968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4F05353-D198-4488-9B2A-253CD9A180E8}" type="datetimeFigureOut">
              <a:rPr lang="en-GB" smtClean="0"/>
              <a:pPr>
                <a:defRPr/>
              </a:pPr>
              <a:t>21/09/2022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C78C6F-CD62-4387-9299-1E414D49A856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01574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409" y="1447800"/>
            <a:ext cx="6001049" cy="2317649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54530" y="3765449"/>
            <a:ext cx="5449871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4350657"/>
            <a:ext cx="6620968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4F05353-D198-4488-9B2A-253CD9A180E8}" type="datetimeFigureOut">
              <a:rPr lang="en-GB" smtClean="0"/>
              <a:pPr>
                <a:defRPr/>
              </a:pPr>
              <a:t>21/09/2022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C78C6F-CD62-4387-9299-1E414D49A856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673897" y="971253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999690" y="2613787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414424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3124201"/>
            <a:ext cx="662096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4F05353-D198-4488-9B2A-253CD9A180E8}" type="datetimeFigureOut">
              <a:rPr lang="en-GB" smtClean="0"/>
              <a:pPr>
                <a:defRPr/>
              </a:pPr>
              <a:t>21/09/2022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C78C6F-CD62-4387-9299-1E414D49A856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07202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834" y="1981200"/>
            <a:ext cx="22107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475" y="2667000"/>
            <a:ext cx="219608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3504" y="1981200"/>
            <a:ext cx="220275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5586" y="2667000"/>
            <a:ext cx="221067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1981200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4917" y="2667000"/>
            <a:ext cx="2199658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4F05353-D198-4488-9B2A-253CD9A180E8}" type="datetimeFigureOut">
              <a:rPr lang="en-GB" smtClean="0"/>
              <a:pPr>
                <a:defRPr/>
              </a:pPr>
              <a:t>21/09/2022</a:t>
            </a:fld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C78C6F-CD62-4387-9299-1E414D49A856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44927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475" y="4250949"/>
            <a:ext cx="22056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475" y="2209800"/>
            <a:ext cx="2205612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475" y="4827212"/>
            <a:ext cx="2205612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792" y="4250949"/>
            <a:ext cx="21984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791" y="2209800"/>
            <a:ext cx="2198466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776" y="4827211"/>
            <a:ext cx="2201378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4250949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4916" y="2209800"/>
            <a:ext cx="219965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4824" y="4827209"/>
            <a:ext cx="2202571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4F05353-D198-4488-9B2A-253CD9A180E8}" type="datetimeFigureOut">
              <a:rPr lang="en-GB" smtClean="0"/>
              <a:pPr>
                <a:defRPr/>
              </a:pPr>
              <a:t>21/09/2022</a:t>
            </a:fld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C78C6F-CD62-4387-9299-1E414D49A856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2092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48F0362-E509-40C7-930B-4A183BF81EB2}" type="datetimeFigureOut">
              <a:rPr lang="en-GB" smtClean="0"/>
              <a:pPr>
                <a:defRPr/>
              </a:pPr>
              <a:t>21/09/2022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B2C4C3-2AC2-454C-B9FF-C3AD8B30D75A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7325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9782" y="430214"/>
            <a:ext cx="1314793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475" y="773205"/>
            <a:ext cx="5568812" cy="548313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C1F4C43-6644-4702-BE47-3198AAE3C9AD}" type="datetimeFigureOut">
              <a:rPr lang="en-GB" smtClean="0"/>
              <a:pPr>
                <a:defRPr/>
              </a:pPr>
              <a:t>21/09/2022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C0E8DC-B97A-4A65-ADE0-DCAB0AAD7DB3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10672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29849B-8FF7-421F-B066-3ED3C117E3AF}" type="datetimeFigureOut">
              <a:rPr lang="en-GB"/>
              <a:pPr>
                <a:defRPr/>
              </a:pPr>
              <a:t>21/09/2022</a:t>
            </a:fld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8384E3-9E97-4DE7-921D-3C281F8783C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77195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8EB368-2628-4332-B992-DE06A3770860}" type="datetimeFigureOut">
              <a:rPr lang="en-GB"/>
              <a:pPr>
                <a:defRPr/>
              </a:pPr>
              <a:t>21/09/2022</a:t>
            </a:fld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705BAC-0B4C-46AC-99AC-2D98D1BBAD6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18399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F278716-25FA-4D2E-B3ED-6D723916C609}" type="datetimeFigureOut">
              <a:rPr lang="en-GB" smtClean="0"/>
              <a:pPr>
                <a:defRPr/>
              </a:pPr>
              <a:t>21/09/2022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3B09EB-D927-4F00-9C90-ECC6D9345C7D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8968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2861734"/>
            <a:ext cx="662096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9C47D98-22AF-4169-BBA7-B613815E5906}" type="datetimeFigureOut">
              <a:rPr lang="en-GB" smtClean="0"/>
              <a:pPr>
                <a:defRPr/>
              </a:pPr>
              <a:t>21/09/2022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C59AE4-6A51-4AC1-9D46-4CD4EABBA128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95642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700" y="2060576"/>
            <a:ext cx="3298113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1975" y="2056093"/>
            <a:ext cx="3298115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E16E118-D199-4971-8CE7-BC8D95F7DB78}" type="datetimeFigureOut">
              <a:rPr lang="en-GB" smtClean="0"/>
              <a:pPr>
                <a:defRPr/>
              </a:pPr>
              <a:t>21/09/2022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012959-100D-43E1-98BD-1BDE0FD47677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18355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1905000"/>
            <a:ext cx="32981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700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1976" y="1905000"/>
            <a:ext cx="3298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1976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4F05353-D198-4488-9B2A-253CD9A180E8}" type="datetimeFigureOut">
              <a:rPr lang="en-GB" smtClean="0"/>
              <a:pPr>
                <a:defRPr/>
              </a:pPr>
              <a:t>21/09/2022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C78C6F-CD62-4387-9299-1E414D49A856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17879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A2DC758-27EF-41BE-AF6E-A13607EB2761}" type="datetimeFigureOut">
              <a:rPr lang="en-GB" smtClean="0"/>
              <a:pPr>
                <a:defRPr/>
              </a:pPr>
              <a:t>21/09/2022</a:t>
            </a:fld>
            <a:endParaRPr lang="en-GB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E0A031-6E8D-4121-BDF5-9362F680BE17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36918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115E907-CD44-4BC0-A07C-951473012ACD}" type="datetimeFigureOut">
              <a:rPr lang="en-GB" smtClean="0"/>
              <a:pPr>
                <a:defRPr/>
              </a:pPr>
              <a:t>21/09/2022</a:t>
            </a:fld>
            <a:endParaRPr lang="en-GB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8716840-6EB8-45A6-9424-460711930C01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51071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1447800"/>
            <a:ext cx="2551462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9397" y="1447800"/>
            <a:ext cx="3898013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129281"/>
            <a:ext cx="25514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6A2A289-1000-4A4C-A176-CF4744C63413}" type="datetimeFigureOut">
              <a:rPr lang="en-GB" smtClean="0"/>
              <a:pPr>
                <a:defRPr/>
              </a:pPr>
              <a:t>21/09/2022</a:t>
            </a:fld>
            <a:endParaRPr lang="en-GB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8BF572-C45E-4574-B40C-0BBC93741104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37015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656" y="1854192"/>
            <a:ext cx="3820674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3517" y="1143000"/>
            <a:ext cx="2400925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657600"/>
            <a:ext cx="3814728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4F05353-D198-4488-9B2A-253CD9A180E8}" type="datetimeFigureOut">
              <a:rPr lang="en-GB" smtClean="0"/>
              <a:pPr>
                <a:defRPr/>
              </a:pPr>
              <a:t>21/09/2022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C78C6F-CD62-4387-9299-1E414D49A856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84882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629943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Oval 22"/>
          <p:cNvSpPr/>
          <p:nvPr/>
        </p:nvSpPr>
        <p:spPr>
          <a:xfrm>
            <a:off x="5689832" y="-457200"/>
            <a:ext cx="1600200" cy="1600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14000"/>
                </a:schemeClr>
              </a:gs>
              <a:gs pos="73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Oval 23"/>
          <p:cNvSpPr/>
          <p:nvPr/>
        </p:nvSpPr>
        <p:spPr>
          <a:xfrm>
            <a:off x="6299432" y="6096000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14000"/>
                </a:schemeClr>
              </a:gs>
              <a:gs pos="66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Oval 19"/>
          <p:cNvSpPr/>
          <p:nvPr/>
        </p:nvSpPr>
        <p:spPr>
          <a:xfrm>
            <a:off x="-153988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11000"/>
                </a:schemeClr>
              </a:gs>
              <a:gs pos="75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Oval 20"/>
          <p:cNvSpPr/>
          <p:nvPr/>
        </p:nvSpPr>
        <p:spPr>
          <a:xfrm>
            <a:off x="-839788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8000"/>
                </a:schemeClr>
              </a:gs>
              <a:gs pos="72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2052925"/>
            <a:ext cx="6711654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494989" y="1828771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pPr>
              <a:defRPr/>
            </a:pPr>
            <a:fld id="{A4F05353-D198-4488-9B2A-253CD9A180E8}" type="datetimeFigureOut">
              <a:rPr lang="en-GB" smtClean="0"/>
              <a:pPr>
                <a:defRPr/>
              </a:pPr>
              <a:t>21/09/2022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233335" y="3263371"/>
            <a:ext cx="3859795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66431" y="295736"/>
            <a:ext cx="628813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1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BC78C6F-CD62-4387-9299-1E414D49A856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603734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45" r:id="rId1"/>
    <p:sldLayoutId id="2147483946" r:id="rId2"/>
    <p:sldLayoutId id="2147483947" r:id="rId3"/>
    <p:sldLayoutId id="2147483948" r:id="rId4"/>
    <p:sldLayoutId id="2147483949" r:id="rId5"/>
    <p:sldLayoutId id="2147483950" r:id="rId6"/>
    <p:sldLayoutId id="2147483951" r:id="rId7"/>
    <p:sldLayoutId id="2147483952" r:id="rId8"/>
    <p:sldLayoutId id="2147483953" r:id="rId9"/>
    <p:sldLayoutId id="2147483954" r:id="rId10"/>
    <p:sldLayoutId id="2147483955" r:id="rId11"/>
    <p:sldLayoutId id="2147483956" r:id="rId12"/>
    <p:sldLayoutId id="2147483957" r:id="rId13"/>
    <p:sldLayoutId id="2147483958" r:id="rId14"/>
    <p:sldLayoutId id="2147483959" r:id="rId15"/>
    <p:sldLayoutId id="2147483960" r:id="rId16"/>
    <p:sldLayoutId id="2147483961" r:id="rId17"/>
    <p:sldLayoutId id="2147483962" r:id="rId18"/>
    <p:sldLayoutId id="2147483722" r:id="rId19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0.png"/><Relationship Id="rId4" Type="http://schemas.openxmlformats.org/officeDocument/2006/relationships/hyperlink" Target="https://scifi.stackexchange.com/questions/18800/what-comic-book-line-does-the-amazing-spider-man-hope-to-follow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7" Type="http://schemas.openxmlformats.org/officeDocument/2006/relationships/image" Target="../media/image2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6" Type="http://schemas.openxmlformats.org/officeDocument/2006/relationships/hyperlink" Target="http://www.yalsa.ala.org/thehub/2015/04/29/getting-graphic-making-popular-ya-books-graphic-novels/" TargetMode="External"/><Relationship Id="rId5" Type="http://schemas.openxmlformats.org/officeDocument/2006/relationships/image" Target="../media/image21.jpeg"/><Relationship Id="rId4" Type="http://schemas.openxmlformats.org/officeDocument/2006/relationships/hyperlink" Target="https://scifi.stackexchange.com/questions/18800/what-comic-book-line-does-the-amazing-spider-man-hope-to-follow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licenses/by-nc-nd/3.0/" TargetMode="External"/><Relationship Id="rId3" Type="http://schemas.openxmlformats.org/officeDocument/2006/relationships/image" Target="../media/image16.png"/><Relationship Id="rId7" Type="http://schemas.openxmlformats.org/officeDocument/2006/relationships/hyperlink" Target="http://www.yalsa.ala.org/thehub/2015/04/29/getting-graphic-making-popular-ya-books-graphic-novels/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jpeg"/><Relationship Id="rId5" Type="http://schemas.openxmlformats.org/officeDocument/2006/relationships/hyperlink" Target="https://scifi.stackexchange.com/questions/18800/what-comic-book-line-does-the-amazing-spider-man-hope-to-follow" TargetMode="External"/><Relationship Id="rId4" Type="http://schemas.openxmlformats.org/officeDocument/2006/relationships/image" Target="../media/image19.jpg"/><Relationship Id="rId9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File:Comic_Books.png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creativecommons.org/licenses/by-sa/3.0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File:Comic_Books.png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creativecommons.org/licenses/by-sa/3.0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en.wikipedia.org/wiki/Stan_Lee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en.wikipedia.org/wiki/Stan_Lee" TargetMode="Externa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deviantart.com/peachlover94/art/MST3K-Style-Shadowrama-Seats-605203013" TargetMode="External"/><Relationship Id="rId3" Type="http://schemas.openxmlformats.org/officeDocument/2006/relationships/image" Target="../media/image1.jpeg"/><Relationship Id="rId7" Type="http://schemas.openxmlformats.org/officeDocument/2006/relationships/image" Target="../media/image30.AncVcLMXRq5kVtELsYdwl236snd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hyperlink" Target="http://essentialschools.org/join/" TargetMode="External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Director_chair.png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7" Type="http://schemas.openxmlformats.org/officeDocument/2006/relationships/image" Target="../media/image3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jp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hyperlink" Target="https://pixabay.com/es/pow-comic-comic-book-lucha-1601674/" TargetMode="External"/><Relationship Id="rId3" Type="http://schemas.openxmlformats.org/officeDocument/2006/relationships/image" Target="../media/image41.jpg"/><Relationship Id="rId7" Type="http://schemas.openxmlformats.org/officeDocument/2006/relationships/image" Target="../media/image4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svg"/><Relationship Id="rId5" Type="http://schemas.openxmlformats.org/officeDocument/2006/relationships/image" Target="../media/image42.png"/><Relationship Id="rId4" Type="http://schemas.openxmlformats.org/officeDocument/2006/relationships/hyperlink" Target="http://saasmarketingstrategy.blogspot.com/2013_12_01_archive.html" TargetMode="Externa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ethscib.com/blog/cheat-sheet-for-calling-representatives" TargetMode="Externa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ethscib.com/blog/cheat-sheet-for-calling-representatives" TargetMode="Externa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ethscib.com/blog/cheat-sheet-for-calling-representatives" TargetMode="Externa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deviantart.com/peachlover94/art/MST3K-Style-Shadowrama-Seats-605203013" TargetMode="External"/><Relationship Id="rId3" Type="http://schemas.openxmlformats.org/officeDocument/2006/relationships/image" Target="../media/image1.jpeg"/><Relationship Id="rId7" Type="http://schemas.openxmlformats.org/officeDocument/2006/relationships/image" Target="../media/image30.AncVcLMXRq5kVtELsYdwl236snd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hyperlink" Target="http://essentialschools.org/join/" TargetMode="External"/><Relationship Id="rId4" Type="http://schemas.openxmlformats.org/officeDocument/2006/relationships/image" Target="../media/image28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32.png"/><Relationship Id="rId7" Type="http://schemas.openxmlformats.org/officeDocument/2006/relationships/image" Target="../media/image50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4.sv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4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svg"/><Relationship Id="rId3" Type="http://schemas.openxmlformats.org/officeDocument/2006/relationships/hyperlink" Target="https://en.wikipedia.org/wiki/Stan_Lee" TargetMode="External"/><Relationship Id="rId7" Type="http://schemas.openxmlformats.org/officeDocument/2006/relationships/image" Target="../media/image53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reativecommons.org/licenses/by-nc/3.0/" TargetMode="External"/><Relationship Id="rId5" Type="http://schemas.openxmlformats.org/officeDocument/2006/relationships/hyperlink" Target="http://www.pngall.com/red-cross-mark-png" TargetMode="External"/><Relationship Id="rId4" Type="http://schemas.openxmlformats.org/officeDocument/2006/relationships/image" Target="../media/image58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svg"/><Relationship Id="rId3" Type="http://schemas.openxmlformats.org/officeDocument/2006/relationships/image" Target="../media/image32.png"/><Relationship Id="rId7" Type="http://schemas.openxmlformats.org/officeDocument/2006/relationships/image" Target="../media/image6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10" Type="http://schemas.openxmlformats.org/officeDocument/2006/relationships/image" Target="../media/image68.svg"/><Relationship Id="rId4" Type="http://schemas.openxmlformats.org/officeDocument/2006/relationships/image" Target="../media/image33.png"/><Relationship Id="rId9" Type="http://schemas.openxmlformats.org/officeDocument/2006/relationships/image" Target="../media/image67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svg"/><Relationship Id="rId3" Type="http://schemas.openxmlformats.org/officeDocument/2006/relationships/image" Target="../media/image32.png"/><Relationship Id="rId7" Type="http://schemas.openxmlformats.org/officeDocument/2006/relationships/image" Target="../media/image6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10" Type="http://schemas.openxmlformats.org/officeDocument/2006/relationships/image" Target="../media/image68.svg"/><Relationship Id="rId4" Type="http://schemas.openxmlformats.org/officeDocument/2006/relationships/image" Target="../media/image33.png"/><Relationship Id="rId9" Type="http://schemas.openxmlformats.org/officeDocument/2006/relationships/image" Target="../media/image67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Relationship Id="rId5" Type="http://schemas.openxmlformats.org/officeDocument/2006/relationships/image" Target="../media/image69.png"/><Relationship Id="rId4" Type="http://schemas.openxmlformats.org/officeDocument/2006/relationships/audio" Target="../media/audio1.wav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Kommanditgesellschaft_auf_Aktien" TargetMode="External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hyperlink" Target="http://www.tecnomani.com/7-trucchi-per-il-mac-che-dovresti-usare/" TargetMode="External"/><Relationship Id="rId7" Type="http://schemas.openxmlformats.org/officeDocument/2006/relationships/hyperlink" Target="https://commons.wikimedia.org/wiki/File:Microsoft_Word_2013_logo.svg" TargetMode="External"/><Relationship Id="rId12" Type="http://schemas.openxmlformats.org/officeDocument/2006/relationships/hyperlink" Target="https://creativecommons.org/licenses/by-nc/3.0/" TargetMode="External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3.png"/><Relationship Id="rId11" Type="http://schemas.openxmlformats.org/officeDocument/2006/relationships/hyperlink" Target="http://www.pngall.com/mirror-png" TargetMode="External"/><Relationship Id="rId5" Type="http://schemas.openxmlformats.org/officeDocument/2006/relationships/hyperlink" Target="http://www.pngall.com/photoshop-logo-png" TargetMode="External"/><Relationship Id="rId10" Type="http://schemas.openxmlformats.org/officeDocument/2006/relationships/image" Target="../media/image75.png"/><Relationship Id="rId4" Type="http://schemas.openxmlformats.org/officeDocument/2006/relationships/image" Target="../media/image72.png"/><Relationship Id="rId9" Type="http://schemas.openxmlformats.org/officeDocument/2006/relationships/hyperlink" Target="https://simple.wikipedia.org/wiki/Graphics_tablet" TargetMode="External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23.png"/><Relationship Id="rId3" Type="http://schemas.openxmlformats.org/officeDocument/2006/relationships/hyperlink" Target="http://www.tecnomani.com/7-trucchi-per-il-mac-che-dovresti-usare/" TargetMode="External"/><Relationship Id="rId7" Type="http://schemas.openxmlformats.org/officeDocument/2006/relationships/hyperlink" Target="https://commons.wikimedia.org/wiki/File:Microsoft_Word_2013_logo.svg" TargetMode="External"/><Relationship Id="rId12" Type="http://schemas.openxmlformats.org/officeDocument/2006/relationships/hyperlink" Target="https://creativecommons.org/licenses/by-nc/3.0/" TargetMode="External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3.png"/><Relationship Id="rId11" Type="http://schemas.openxmlformats.org/officeDocument/2006/relationships/hyperlink" Target="http://www.pngall.com/mirror-png" TargetMode="External"/><Relationship Id="rId5" Type="http://schemas.openxmlformats.org/officeDocument/2006/relationships/hyperlink" Target="http://www.pngall.com/photoshop-logo-png" TargetMode="External"/><Relationship Id="rId10" Type="http://schemas.openxmlformats.org/officeDocument/2006/relationships/image" Target="../media/image75.png"/><Relationship Id="rId4" Type="http://schemas.openxmlformats.org/officeDocument/2006/relationships/image" Target="../media/image72.png"/><Relationship Id="rId9" Type="http://schemas.openxmlformats.org/officeDocument/2006/relationships/hyperlink" Target="https://simple.wikipedia.org/wiki/Graphics_tablet" TargetMode="Externa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hyperlink" Target="https://lovetoteach87.com/2018/01/02/comic-strip-in-the-classroom/" TargetMode="External"/><Relationship Id="rId7" Type="http://schemas.openxmlformats.org/officeDocument/2006/relationships/hyperlink" Target="http://www.publicdomainfiles.com/show_file.php?id=13924931411006" TargetMode="External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2.png"/><Relationship Id="rId5" Type="http://schemas.openxmlformats.org/officeDocument/2006/relationships/hyperlink" Target="http://pngimg.com/download/17099" TargetMode="External"/><Relationship Id="rId4" Type="http://schemas.openxmlformats.org/officeDocument/2006/relationships/image" Target="../media/image81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commons.wikimedia.org/wiki/File:Thumbs_up_icon.svg" TargetMode="Externa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alendar, map&#10;&#10;Description automatically generated">
            <a:extLst>
              <a:ext uri="{FF2B5EF4-FFF2-40B4-BE49-F238E27FC236}">
                <a16:creationId xmlns:a16="http://schemas.microsoft.com/office/drawing/2014/main" id="{9DA98975-514F-48CE-8D71-14144757440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22" y="27560"/>
            <a:ext cx="9122078" cy="692983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86523" y="6333476"/>
            <a:ext cx="3879588" cy="523220"/>
          </a:xfrm>
          <a:custGeom>
            <a:avLst/>
            <a:gdLst>
              <a:gd name="connsiteX0" fmla="*/ 0 w 3879588"/>
              <a:gd name="connsiteY0" fmla="*/ 0 h 523220"/>
              <a:gd name="connsiteX1" fmla="*/ 593023 w 3879588"/>
              <a:gd name="connsiteY1" fmla="*/ 0 h 523220"/>
              <a:gd name="connsiteX2" fmla="*/ 1030862 w 3879588"/>
              <a:gd name="connsiteY2" fmla="*/ 0 h 523220"/>
              <a:gd name="connsiteX3" fmla="*/ 1662681 w 3879588"/>
              <a:gd name="connsiteY3" fmla="*/ 0 h 523220"/>
              <a:gd name="connsiteX4" fmla="*/ 2294499 w 3879588"/>
              <a:gd name="connsiteY4" fmla="*/ 0 h 523220"/>
              <a:gd name="connsiteX5" fmla="*/ 2732338 w 3879588"/>
              <a:gd name="connsiteY5" fmla="*/ 0 h 523220"/>
              <a:gd name="connsiteX6" fmla="*/ 3208974 w 3879588"/>
              <a:gd name="connsiteY6" fmla="*/ 0 h 523220"/>
              <a:gd name="connsiteX7" fmla="*/ 3879588 w 3879588"/>
              <a:gd name="connsiteY7" fmla="*/ 0 h 523220"/>
              <a:gd name="connsiteX8" fmla="*/ 3879588 w 3879588"/>
              <a:gd name="connsiteY8" fmla="*/ 523220 h 523220"/>
              <a:gd name="connsiteX9" fmla="*/ 3325361 w 3879588"/>
              <a:gd name="connsiteY9" fmla="*/ 523220 h 523220"/>
              <a:gd name="connsiteX10" fmla="*/ 2732338 w 3879588"/>
              <a:gd name="connsiteY10" fmla="*/ 523220 h 523220"/>
              <a:gd name="connsiteX11" fmla="*/ 2255703 w 3879588"/>
              <a:gd name="connsiteY11" fmla="*/ 523220 h 523220"/>
              <a:gd name="connsiteX12" fmla="*/ 1623885 w 3879588"/>
              <a:gd name="connsiteY12" fmla="*/ 523220 h 523220"/>
              <a:gd name="connsiteX13" fmla="*/ 1147250 w 3879588"/>
              <a:gd name="connsiteY13" fmla="*/ 523220 h 523220"/>
              <a:gd name="connsiteX14" fmla="*/ 709410 w 3879588"/>
              <a:gd name="connsiteY14" fmla="*/ 523220 h 523220"/>
              <a:gd name="connsiteX15" fmla="*/ 0 w 3879588"/>
              <a:gd name="connsiteY15" fmla="*/ 523220 h 523220"/>
              <a:gd name="connsiteX16" fmla="*/ 0 w 3879588"/>
              <a:gd name="connsiteY16" fmla="*/ 0 h 52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879588" h="523220" fill="none" extrusionOk="0">
                <a:moveTo>
                  <a:pt x="0" y="0"/>
                </a:moveTo>
                <a:cubicBezTo>
                  <a:pt x="198290" y="-1022"/>
                  <a:pt x="345901" y="48587"/>
                  <a:pt x="593023" y="0"/>
                </a:cubicBezTo>
                <a:cubicBezTo>
                  <a:pt x="840145" y="-48587"/>
                  <a:pt x="833125" y="41975"/>
                  <a:pt x="1030862" y="0"/>
                </a:cubicBezTo>
                <a:cubicBezTo>
                  <a:pt x="1228599" y="-41975"/>
                  <a:pt x="1441716" y="69390"/>
                  <a:pt x="1662681" y="0"/>
                </a:cubicBezTo>
                <a:cubicBezTo>
                  <a:pt x="1883646" y="-69390"/>
                  <a:pt x="2029941" y="5289"/>
                  <a:pt x="2294499" y="0"/>
                </a:cubicBezTo>
                <a:cubicBezTo>
                  <a:pt x="2559057" y="-5289"/>
                  <a:pt x="2594659" y="24058"/>
                  <a:pt x="2732338" y="0"/>
                </a:cubicBezTo>
                <a:cubicBezTo>
                  <a:pt x="2870017" y="-24058"/>
                  <a:pt x="3040670" y="24786"/>
                  <a:pt x="3208974" y="0"/>
                </a:cubicBezTo>
                <a:cubicBezTo>
                  <a:pt x="3377278" y="-24786"/>
                  <a:pt x="3679208" y="9182"/>
                  <a:pt x="3879588" y="0"/>
                </a:cubicBezTo>
                <a:cubicBezTo>
                  <a:pt x="3914316" y="241977"/>
                  <a:pt x="3830697" y="298779"/>
                  <a:pt x="3879588" y="523220"/>
                </a:cubicBezTo>
                <a:cubicBezTo>
                  <a:pt x="3667919" y="560675"/>
                  <a:pt x="3571124" y="502739"/>
                  <a:pt x="3325361" y="523220"/>
                </a:cubicBezTo>
                <a:cubicBezTo>
                  <a:pt x="3079598" y="543701"/>
                  <a:pt x="3026434" y="471366"/>
                  <a:pt x="2732338" y="523220"/>
                </a:cubicBezTo>
                <a:cubicBezTo>
                  <a:pt x="2438242" y="575074"/>
                  <a:pt x="2492854" y="507826"/>
                  <a:pt x="2255703" y="523220"/>
                </a:cubicBezTo>
                <a:cubicBezTo>
                  <a:pt x="2018552" y="538614"/>
                  <a:pt x="1823622" y="513381"/>
                  <a:pt x="1623885" y="523220"/>
                </a:cubicBezTo>
                <a:cubicBezTo>
                  <a:pt x="1424148" y="533059"/>
                  <a:pt x="1313886" y="468660"/>
                  <a:pt x="1147250" y="523220"/>
                </a:cubicBezTo>
                <a:cubicBezTo>
                  <a:pt x="980615" y="577780"/>
                  <a:pt x="838281" y="477472"/>
                  <a:pt x="709410" y="523220"/>
                </a:cubicBezTo>
                <a:cubicBezTo>
                  <a:pt x="580539" y="568968"/>
                  <a:pt x="208284" y="510884"/>
                  <a:pt x="0" y="523220"/>
                </a:cubicBezTo>
                <a:cubicBezTo>
                  <a:pt x="-24676" y="349787"/>
                  <a:pt x="54967" y="151781"/>
                  <a:pt x="0" y="0"/>
                </a:cubicBezTo>
                <a:close/>
              </a:path>
              <a:path w="3879588" h="523220" stroke="0" extrusionOk="0">
                <a:moveTo>
                  <a:pt x="0" y="0"/>
                </a:moveTo>
                <a:cubicBezTo>
                  <a:pt x="215636" y="-21265"/>
                  <a:pt x="344976" y="37396"/>
                  <a:pt x="631819" y="0"/>
                </a:cubicBezTo>
                <a:cubicBezTo>
                  <a:pt x="918662" y="-37396"/>
                  <a:pt x="945669" y="17458"/>
                  <a:pt x="1147250" y="0"/>
                </a:cubicBezTo>
                <a:cubicBezTo>
                  <a:pt x="1348831" y="-17458"/>
                  <a:pt x="1529320" y="6859"/>
                  <a:pt x="1779068" y="0"/>
                </a:cubicBezTo>
                <a:cubicBezTo>
                  <a:pt x="2028816" y="-6859"/>
                  <a:pt x="2186049" y="5524"/>
                  <a:pt x="2372091" y="0"/>
                </a:cubicBezTo>
                <a:cubicBezTo>
                  <a:pt x="2558133" y="-5524"/>
                  <a:pt x="2742479" y="12151"/>
                  <a:pt x="2848726" y="0"/>
                </a:cubicBezTo>
                <a:cubicBezTo>
                  <a:pt x="2954973" y="-12151"/>
                  <a:pt x="3591755" y="56785"/>
                  <a:pt x="3879588" y="0"/>
                </a:cubicBezTo>
                <a:cubicBezTo>
                  <a:pt x="3913699" y="155067"/>
                  <a:pt x="3840999" y="270987"/>
                  <a:pt x="3879588" y="523220"/>
                </a:cubicBezTo>
                <a:cubicBezTo>
                  <a:pt x="3727938" y="583551"/>
                  <a:pt x="3577483" y="473957"/>
                  <a:pt x="3364157" y="523220"/>
                </a:cubicBezTo>
                <a:cubicBezTo>
                  <a:pt x="3150831" y="572483"/>
                  <a:pt x="3058053" y="464736"/>
                  <a:pt x="2848726" y="523220"/>
                </a:cubicBezTo>
                <a:cubicBezTo>
                  <a:pt x="2639399" y="581704"/>
                  <a:pt x="2569425" y="463129"/>
                  <a:pt x="2294499" y="523220"/>
                </a:cubicBezTo>
                <a:cubicBezTo>
                  <a:pt x="2019573" y="583311"/>
                  <a:pt x="1926311" y="470720"/>
                  <a:pt x="1817864" y="523220"/>
                </a:cubicBezTo>
                <a:cubicBezTo>
                  <a:pt x="1709417" y="575720"/>
                  <a:pt x="1528765" y="509856"/>
                  <a:pt x="1341229" y="523220"/>
                </a:cubicBezTo>
                <a:cubicBezTo>
                  <a:pt x="1153693" y="536584"/>
                  <a:pt x="924150" y="496371"/>
                  <a:pt x="787002" y="523220"/>
                </a:cubicBezTo>
                <a:cubicBezTo>
                  <a:pt x="649854" y="550069"/>
                  <a:pt x="337261" y="448168"/>
                  <a:pt x="0" y="523220"/>
                </a:cubicBezTo>
                <a:cubicBezTo>
                  <a:pt x="-12214" y="273316"/>
                  <a:pt x="45028" y="11042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F000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71489688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  <a:latin typeface="Engravers MT" panose="02090707080505020304" pitchFamily="18" charset="0"/>
              </a:rPr>
              <a:t>Rod Martinez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39552" y="188640"/>
            <a:ext cx="8424936" cy="864096"/>
          </a:xfrm>
          <a:custGeom>
            <a:avLst/>
            <a:gdLst>
              <a:gd name="connsiteX0" fmla="*/ 0 w 8424936"/>
              <a:gd name="connsiteY0" fmla="*/ 0 h 864096"/>
              <a:gd name="connsiteX1" fmla="*/ 645912 w 8424936"/>
              <a:gd name="connsiteY1" fmla="*/ 0 h 864096"/>
              <a:gd name="connsiteX2" fmla="*/ 1376073 w 8424936"/>
              <a:gd name="connsiteY2" fmla="*/ 0 h 864096"/>
              <a:gd name="connsiteX3" fmla="*/ 1853486 w 8424936"/>
              <a:gd name="connsiteY3" fmla="*/ 0 h 864096"/>
              <a:gd name="connsiteX4" fmla="*/ 2415148 w 8424936"/>
              <a:gd name="connsiteY4" fmla="*/ 0 h 864096"/>
              <a:gd name="connsiteX5" fmla="*/ 2724063 w 8424936"/>
              <a:gd name="connsiteY5" fmla="*/ 0 h 864096"/>
              <a:gd name="connsiteX6" fmla="*/ 3117226 w 8424936"/>
              <a:gd name="connsiteY6" fmla="*/ 0 h 864096"/>
              <a:gd name="connsiteX7" fmla="*/ 3594639 w 8424936"/>
              <a:gd name="connsiteY7" fmla="*/ 0 h 864096"/>
              <a:gd name="connsiteX8" fmla="*/ 4156302 w 8424936"/>
              <a:gd name="connsiteY8" fmla="*/ 0 h 864096"/>
              <a:gd name="connsiteX9" fmla="*/ 4802214 w 8424936"/>
              <a:gd name="connsiteY9" fmla="*/ 0 h 864096"/>
              <a:gd name="connsiteX10" fmla="*/ 5195377 w 8424936"/>
              <a:gd name="connsiteY10" fmla="*/ 0 h 864096"/>
              <a:gd name="connsiteX11" fmla="*/ 5841289 w 8424936"/>
              <a:gd name="connsiteY11" fmla="*/ 0 h 864096"/>
              <a:gd name="connsiteX12" fmla="*/ 6150203 w 8424936"/>
              <a:gd name="connsiteY12" fmla="*/ 0 h 864096"/>
              <a:gd name="connsiteX13" fmla="*/ 6796115 w 8424936"/>
              <a:gd name="connsiteY13" fmla="*/ 0 h 864096"/>
              <a:gd name="connsiteX14" fmla="*/ 7442027 w 8424936"/>
              <a:gd name="connsiteY14" fmla="*/ 0 h 864096"/>
              <a:gd name="connsiteX15" fmla="*/ 8424936 w 8424936"/>
              <a:gd name="connsiteY15" fmla="*/ 0 h 864096"/>
              <a:gd name="connsiteX16" fmla="*/ 8424936 w 8424936"/>
              <a:gd name="connsiteY16" fmla="*/ 449330 h 864096"/>
              <a:gd name="connsiteX17" fmla="*/ 8424936 w 8424936"/>
              <a:gd name="connsiteY17" fmla="*/ 864096 h 864096"/>
              <a:gd name="connsiteX18" fmla="*/ 8116022 w 8424936"/>
              <a:gd name="connsiteY18" fmla="*/ 864096 h 864096"/>
              <a:gd name="connsiteX19" fmla="*/ 7807107 w 8424936"/>
              <a:gd name="connsiteY19" fmla="*/ 864096 h 864096"/>
              <a:gd name="connsiteX20" fmla="*/ 7076946 w 8424936"/>
              <a:gd name="connsiteY20" fmla="*/ 864096 h 864096"/>
              <a:gd name="connsiteX21" fmla="*/ 6768032 w 8424936"/>
              <a:gd name="connsiteY21" fmla="*/ 864096 h 864096"/>
              <a:gd name="connsiteX22" fmla="*/ 6459118 w 8424936"/>
              <a:gd name="connsiteY22" fmla="*/ 864096 h 864096"/>
              <a:gd name="connsiteX23" fmla="*/ 5981705 w 8424936"/>
              <a:gd name="connsiteY23" fmla="*/ 864096 h 864096"/>
              <a:gd name="connsiteX24" fmla="*/ 5335793 w 8424936"/>
              <a:gd name="connsiteY24" fmla="*/ 864096 h 864096"/>
              <a:gd name="connsiteX25" fmla="*/ 4689881 w 8424936"/>
              <a:gd name="connsiteY25" fmla="*/ 864096 h 864096"/>
              <a:gd name="connsiteX26" fmla="*/ 4212468 w 8424936"/>
              <a:gd name="connsiteY26" fmla="*/ 864096 h 864096"/>
              <a:gd name="connsiteX27" fmla="*/ 3735055 w 8424936"/>
              <a:gd name="connsiteY27" fmla="*/ 864096 h 864096"/>
              <a:gd name="connsiteX28" fmla="*/ 3089143 w 8424936"/>
              <a:gd name="connsiteY28" fmla="*/ 864096 h 864096"/>
              <a:gd name="connsiteX29" fmla="*/ 2611730 w 8424936"/>
              <a:gd name="connsiteY29" fmla="*/ 864096 h 864096"/>
              <a:gd name="connsiteX30" fmla="*/ 1881569 w 8424936"/>
              <a:gd name="connsiteY30" fmla="*/ 864096 h 864096"/>
              <a:gd name="connsiteX31" fmla="*/ 1319907 w 8424936"/>
              <a:gd name="connsiteY31" fmla="*/ 864096 h 864096"/>
              <a:gd name="connsiteX32" fmla="*/ 926743 w 8424936"/>
              <a:gd name="connsiteY32" fmla="*/ 864096 h 864096"/>
              <a:gd name="connsiteX33" fmla="*/ 0 w 8424936"/>
              <a:gd name="connsiteY33" fmla="*/ 864096 h 864096"/>
              <a:gd name="connsiteX34" fmla="*/ 0 w 8424936"/>
              <a:gd name="connsiteY34" fmla="*/ 440689 h 864096"/>
              <a:gd name="connsiteX35" fmla="*/ 0 w 8424936"/>
              <a:gd name="connsiteY35" fmla="*/ 0 h 864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8424936" h="864096" fill="none" extrusionOk="0">
                <a:moveTo>
                  <a:pt x="0" y="0"/>
                </a:moveTo>
                <a:cubicBezTo>
                  <a:pt x="185619" y="-14849"/>
                  <a:pt x="364010" y="21019"/>
                  <a:pt x="645912" y="0"/>
                </a:cubicBezTo>
                <a:cubicBezTo>
                  <a:pt x="927814" y="-21019"/>
                  <a:pt x="1019688" y="31134"/>
                  <a:pt x="1376073" y="0"/>
                </a:cubicBezTo>
                <a:cubicBezTo>
                  <a:pt x="1732458" y="-31134"/>
                  <a:pt x="1660397" y="55810"/>
                  <a:pt x="1853486" y="0"/>
                </a:cubicBezTo>
                <a:cubicBezTo>
                  <a:pt x="2046575" y="-55810"/>
                  <a:pt x="2283190" y="1807"/>
                  <a:pt x="2415148" y="0"/>
                </a:cubicBezTo>
                <a:cubicBezTo>
                  <a:pt x="2547106" y="-1807"/>
                  <a:pt x="2633414" y="3521"/>
                  <a:pt x="2724063" y="0"/>
                </a:cubicBezTo>
                <a:cubicBezTo>
                  <a:pt x="2814713" y="-3521"/>
                  <a:pt x="3026899" y="29195"/>
                  <a:pt x="3117226" y="0"/>
                </a:cubicBezTo>
                <a:cubicBezTo>
                  <a:pt x="3207553" y="-29195"/>
                  <a:pt x="3359640" y="5940"/>
                  <a:pt x="3594639" y="0"/>
                </a:cubicBezTo>
                <a:cubicBezTo>
                  <a:pt x="3829638" y="-5940"/>
                  <a:pt x="4002876" y="62201"/>
                  <a:pt x="4156302" y="0"/>
                </a:cubicBezTo>
                <a:cubicBezTo>
                  <a:pt x="4309728" y="-62201"/>
                  <a:pt x="4498217" y="3199"/>
                  <a:pt x="4802214" y="0"/>
                </a:cubicBezTo>
                <a:cubicBezTo>
                  <a:pt x="5106211" y="-3199"/>
                  <a:pt x="5043491" y="27635"/>
                  <a:pt x="5195377" y="0"/>
                </a:cubicBezTo>
                <a:cubicBezTo>
                  <a:pt x="5347263" y="-27635"/>
                  <a:pt x="5661222" y="75236"/>
                  <a:pt x="5841289" y="0"/>
                </a:cubicBezTo>
                <a:cubicBezTo>
                  <a:pt x="6021356" y="-75236"/>
                  <a:pt x="6064959" y="33133"/>
                  <a:pt x="6150203" y="0"/>
                </a:cubicBezTo>
                <a:cubicBezTo>
                  <a:pt x="6235447" y="-33133"/>
                  <a:pt x="6662311" y="7100"/>
                  <a:pt x="6796115" y="0"/>
                </a:cubicBezTo>
                <a:cubicBezTo>
                  <a:pt x="6929919" y="-7100"/>
                  <a:pt x="7285265" y="59562"/>
                  <a:pt x="7442027" y="0"/>
                </a:cubicBezTo>
                <a:cubicBezTo>
                  <a:pt x="7598789" y="-59562"/>
                  <a:pt x="8144387" y="29457"/>
                  <a:pt x="8424936" y="0"/>
                </a:cubicBezTo>
                <a:cubicBezTo>
                  <a:pt x="8426888" y="169016"/>
                  <a:pt x="8416977" y="247762"/>
                  <a:pt x="8424936" y="449330"/>
                </a:cubicBezTo>
                <a:cubicBezTo>
                  <a:pt x="8432895" y="650898"/>
                  <a:pt x="8407478" y="761938"/>
                  <a:pt x="8424936" y="864096"/>
                </a:cubicBezTo>
                <a:cubicBezTo>
                  <a:pt x="8298457" y="896963"/>
                  <a:pt x="8256740" y="831109"/>
                  <a:pt x="8116022" y="864096"/>
                </a:cubicBezTo>
                <a:cubicBezTo>
                  <a:pt x="7975304" y="897083"/>
                  <a:pt x="7891782" y="837361"/>
                  <a:pt x="7807107" y="864096"/>
                </a:cubicBezTo>
                <a:cubicBezTo>
                  <a:pt x="7722432" y="890831"/>
                  <a:pt x="7238452" y="844967"/>
                  <a:pt x="7076946" y="864096"/>
                </a:cubicBezTo>
                <a:cubicBezTo>
                  <a:pt x="6915440" y="883225"/>
                  <a:pt x="6837247" y="828420"/>
                  <a:pt x="6768032" y="864096"/>
                </a:cubicBezTo>
                <a:cubicBezTo>
                  <a:pt x="6698817" y="899772"/>
                  <a:pt x="6609203" y="860633"/>
                  <a:pt x="6459118" y="864096"/>
                </a:cubicBezTo>
                <a:cubicBezTo>
                  <a:pt x="6309033" y="867559"/>
                  <a:pt x="6188106" y="827535"/>
                  <a:pt x="5981705" y="864096"/>
                </a:cubicBezTo>
                <a:cubicBezTo>
                  <a:pt x="5775304" y="900657"/>
                  <a:pt x="5486347" y="808929"/>
                  <a:pt x="5335793" y="864096"/>
                </a:cubicBezTo>
                <a:cubicBezTo>
                  <a:pt x="5185239" y="919263"/>
                  <a:pt x="4922104" y="793126"/>
                  <a:pt x="4689881" y="864096"/>
                </a:cubicBezTo>
                <a:cubicBezTo>
                  <a:pt x="4457658" y="935066"/>
                  <a:pt x="4345353" y="855303"/>
                  <a:pt x="4212468" y="864096"/>
                </a:cubicBezTo>
                <a:cubicBezTo>
                  <a:pt x="4079583" y="872889"/>
                  <a:pt x="3838562" y="821305"/>
                  <a:pt x="3735055" y="864096"/>
                </a:cubicBezTo>
                <a:cubicBezTo>
                  <a:pt x="3631548" y="906887"/>
                  <a:pt x="3390949" y="832616"/>
                  <a:pt x="3089143" y="864096"/>
                </a:cubicBezTo>
                <a:cubicBezTo>
                  <a:pt x="2787337" y="895576"/>
                  <a:pt x="2778495" y="809374"/>
                  <a:pt x="2611730" y="864096"/>
                </a:cubicBezTo>
                <a:cubicBezTo>
                  <a:pt x="2444965" y="918818"/>
                  <a:pt x="2053839" y="857558"/>
                  <a:pt x="1881569" y="864096"/>
                </a:cubicBezTo>
                <a:cubicBezTo>
                  <a:pt x="1709299" y="870634"/>
                  <a:pt x="1466809" y="819059"/>
                  <a:pt x="1319907" y="864096"/>
                </a:cubicBezTo>
                <a:cubicBezTo>
                  <a:pt x="1173005" y="909133"/>
                  <a:pt x="1086496" y="825029"/>
                  <a:pt x="926743" y="864096"/>
                </a:cubicBezTo>
                <a:cubicBezTo>
                  <a:pt x="766990" y="903163"/>
                  <a:pt x="230169" y="816054"/>
                  <a:pt x="0" y="864096"/>
                </a:cubicBezTo>
                <a:cubicBezTo>
                  <a:pt x="-43993" y="746563"/>
                  <a:pt x="46776" y="567306"/>
                  <a:pt x="0" y="440689"/>
                </a:cubicBezTo>
                <a:cubicBezTo>
                  <a:pt x="-46776" y="314072"/>
                  <a:pt x="14519" y="113193"/>
                  <a:pt x="0" y="0"/>
                </a:cubicBezTo>
                <a:close/>
              </a:path>
              <a:path w="8424936" h="864096" stroke="0" extrusionOk="0">
                <a:moveTo>
                  <a:pt x="0" y="0"/>
                </a:moveTo>
                <a:cubicBezTo>
                  <a:pt x="188907" y="-39437"/>
                  <a:pt x="311234" y="10420"/>
                  <a:pt x="561662" y="0"/>
                </a:cubicBezTo>
                <a:cubicBezTo>
                  <a:pt x="812090" y="-10420"/>
                  <a:pt x="853424" y="52521"/>
                  <a:pt x="1123325" y="0"/>
                </a:cubicBezTo>
                <a:cubicBezTo>
                  <a:pt x="1393226" y="-52521"/>
                  <a:pt x="1512560" y="35157"/>
                  <a:pt x="1684987" y="0"/>
                </a:cubicBezTo>
                <a:cubicBezTo>
                  <a:pt x="1857414" y="-35157"/>
                  <a:pt x="2048778" y="54528"/>
                  <a:pt x="2246650" y="0"/>
                </a:cubicBezTo>
                <a:cubicBezTo>
                  <a:pt x="2444522" y="-54528"/>
                  <a:pt x="2583867" y="24250"/>
                  <a:pt x="2892561" y="0"/>
                </a:cubicBezTo>
                <a:cubicBezTo>
                  <a:pt x="3201255" y="-24250"/>
                  <a:pt x="3376003" y="1676"/>
                  <a:pt x="3538473" y="0"/>
                </a:cubicBezTo>
                <a:cubicBezTo>
                  <a:pt x="3700943" y="-1676"/>
                  <a:pt x="3767320" y="8066"/>
                  <a:pt x="3847387" y="0"/>
                </a:cubicBezTo>
                <a:cubicBezTo>
                  <a:pt x="3927454" y="-8066"/>
                  <a:pt x="4399826" y="49643"/>
                  <a:pt x="4577549" y="0"/>
                </a:cubicBezTo>
                <a:cubicBezTo>
                  <a:pt x="4755272" y="-49643"/>
                  <a:pt x="4743515" y="14569"/>
                  <a:pt x="4886463" y="0"/>
                </a:cubicBezTo>
                <a:cubicBezTo>
                  <a:pt x="5029411" y="-14569"/>
                  <a:pt x="5377461" y="51587"/>
                  <a:pt x="5532375" y="0"/>
                </a:cubicBezTo>
                <a:cubicBezTo>
                  <a:pt x="5687289" y="-51587"/>
                  <a:pt x="6039772" y="66224"/>
                  <a:pt x="6178286" y="0"/>
                </a:cubicBezTo>
                <a:cubicBezTo>
                  <a:pt x="6316800" y="-66224"/>
                  <a:pt x="6528020" y="18101"/>
                  <a:pt x="6739949" y="0"/>
                </a:cubicBezTo>
                <a:cubicBezTo>
                  <a:pt x="6951878" y="-18101"/>
                  <a:pt x="7105760" y="70874"/>
                  <a:pt x="7470110" y="0"/>
                </a:cubicBezTo>
                <a:cubicBezTo>
                  <a:pt x="7834460" y="-70874"/>
                  <a:pt x="8058788" y="1027"/>
                  <a:pt x="8424936" y="0"/>
                </a:cubicBezTo>
                <a:cubicBezTo>
                  <a:pt x="8447695" y="147456"/>
                  <a:pt x="8403788" y="279211"/>
                  <a:pt x="8424936" y="406125"/>
                </a:cubicBezTo>
                <a:cubicBezTo>
                  <a:pt x="8446084" y="533039"/>
                  <a:pt x="8407518" y="755427"/>
                  <a:pt x="8424936" y="864096"/>
                </a:cubicBezTo>
                <a:cubicBezTo>
                  <a:pt x="8220198" y="884070"/>
                  <a:pt x="8119625" y="809230"/>
                  <a:pt x="7947523" y="864096"/>
                </a:cubicBezTo>
                <a:cubicBezTo>
                  <a:pt x="7775421" y="918962"/>
                  <a:pt x="7575967" y="817116"/>
                  <a:pt x="7470110" y="864096"/>
                </a:cubicBezTo>
                <a:cubicBezTo>
                  <a:pt x="7364253" y="911076"/>
                  <a:pt x="7136726" y="861879"/>
                  <a:pt x="6992697" y="864096"/>
                </a:cubicBezTo>
                <a:cubicBezTo>
                  <a:pt x="6848668" y="866313"/>
                  <a:pt x="6693389" y="862331"/>
                  <a:pt x="6599533" y="864096"/>
                </a:cubicBezTo>
                <a:cubicBezTo>
                  <a:pt x="6505677" y="865861"/>
                  <a:pt x="6366613" y="845165"/>
                  <a:pt x="6290619" y="864096"/>
                </a:cubicBezTo>
                <a:cubicBezTo>
                  <a:pt x="6214625" y="883027"/>
                  <a:pt x="5973936" y="819205"/>
                  <a:pt x="5728956" y="864096"/>
                </a:cubicBezTo>
                <a:cubicBezTo>
                  <a:pt x="5483976" y="908987"/>
                  <a:pt x="5255478" y="830047"/>
                  <a:pt x="5083045" y="864096"/>
                </a:cubicBezTo>
                <a:cubicBezTo>
                  <a:pt x="4910612" y="898145"/>
                  <a:pt x="4926911" y="852253"/>
                  <a:pt x="4774130" y="864096"/>
                </a:cubicBezTo>
                <a:cubicBezTo>
                  <a:pt x="4621350" y="875939"/>
                  <a:pt x="4528019" y="808448"/>
                  <a:pt x="4296717" y="864096"/>
                </a:cubicBezTo>
                <a:cubicBezTo>
                  <a:pt x="4065415" y="919744"/>
                  <a:pt x="3998375" y="858112"/>
                  <a:pt x="3903554" y="864096"/>
                </a:cubicBezTo>
                <a:cubicBezTo>
                  <a:pt x="3808733" y="870080"/>
                  <a:pt x="3443200" y="844156"/>
                  <a:pt x="3173393" y="864096"/>
                </a:cubicBezTo>
                <a:cubicBezTo>
                  <a:pt x="2903586" y="884036"/>
                  <a:pt x="2879955" y="825899"/>
                  <a:pt x="2780229" y="864096"/>
                </a:cubicBezTo>
                <a:cubicBezTo>
                  <a:pt x="2680503" y="902293"/>
                  <a:pt x="2244746" y="796217"/>
                  <a:pt x="2050068" y="864096"/>
                </a:cubicBezTo>
                <a:cubicBezTo>
                  <a:pt x="1855390" y="931975"/>
                  <a:pt x="1797554" y="838896"/>
                  <a:pt x="1656904" y="864096"/>
                </a:cubicBezTo>
                <a:cubicBezTo>
                  <a:pt x="1516254" y="889296"/>
                  <a:pt x="1415669" y="853715"/>
                  <a:pt x="1347990" y="864096"/>
                </a:cubicBezTo>
                <a:cubicBezTo>
                  <a:pt x="1280311" y="874477"/>
                  <a:pt x="962561" y="791063"/>
                  <a:pt x="617829" y="864096"/>
                </a:cubicBezTo>
                <a:cubicBezTo>
                  <a:pt x="273097" y="937129"/>
                  <a:pt x="146882" y="859498"/>
                  <a:pt x="0" y="864096"/>
                </a:cubicBezTo>
                <a:cubicBezTo>
                  <a:pt x="-47129" y="668137"/>
                  <a:pt x="38353" y="640761"/>
                  <a:pt x="0" y="449330"/>
                </a:cubicBezTo>
                <a:cubicBezTo>
                  <a:pt x="-38353" y="257899"/>
                  <a:pt x="11451" y="210992"/>
                  <a:pt x="0" y="0"/>
                </a:cubicBezTo>
                <a:close/>
              </a:path>
            </a:pathLst>
          </a:custGeom>
          <a:solidFill>
            <a:srgbClr val="FF0000"/>
          </a:solidFill>
          <a:ln w="38100">
            <a:solidFill>
              <a:srgbClr val="FFFF00"/>
            </a:solidFill>
            <a:extLst>
              <a:ext uri="{C807C97D-BFC1-408E-A445-0C87EB9F89A2}">
                <ask:lineSketchStyleProps xmlns:ask="http://schemas.microsoft.com/office/drawing/2018/sketchyshapes" sd="378537895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sz="28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Engravers MT" panose="02090707080505020304" pitchFamily="18" charset="0"/>
              </a:rPr>
              <a:t>GRAPPLING GRAPHIC NOVELS</a:t>
            </a:r>
          </a:p>
          <a:p>
            <a:r>
              <a:rPr lang="en-US" sz="28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…for writers</a:t>
            </a:r>
            <a:endParaRPr lang="en-US" sz="2000" dirty="0">
              <a:solidFill>
                <a:schemeClr val="accent6">
                  <a:lumMod val="20000"/>
                  <a:lumOff val="80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19D64B84-041C-4F14-9766-7A2B75AEC4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40" y="94320"/>
            <a:ext cx="1052736" cy="1052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0411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7000">
              <a:schemeClr val="bg1">
                <a:tint val="80000"/>
                <a:satMod val="300000"/>
                <a:lumMod val="74000"/>
                <a:lumOff val="26000"/>
                <a:alpha val="39000"/>
              </a:schemeClr>
            </a:gs>
            <a:gs pos="93000">
              <a:schemeClr val="bg1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picture containing shape&#10;&#10;Description automatically generated">
            <a:extLst>
              <a:ext uri="{FF2B5EF4-FFF2-40B4-BE49-F238E27FC236}">
                <a16:creationId xmlns:a16="http://schemas.microsoft.com/office/drawing/2014/main" id="{B06A106F-2F03-4703-9E2E-7B97A3A129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2708920"/>
            <a:ext cx="1926733" cy="378528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858072"/>
            <a:ext cx="8208912" cy="906817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spcBef>
                <a:spcPts val="0"/>
              </a:spcBef>
              <a:defRPr/>
            </a:pPr>
            <a:r>
              <a:rPr lang="en-US" sz="4800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</a:rPr>
              <a:t>My Intro to Graphic Novels</a:t>
            </a:r>
            <a:endParaRPr lang="en-US" sz="4800" spc="150" dirty="0">
              <a:ln w="11430"/>
              <a:solidFill>
                <a:schemeClr val="bg2">
                  <a:lumMod val="50000"/>
                </a:schemeClr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5" name="Picture 4" descr="A picture containing calendar&#10;&#10;Description automatically generated">
            <a:extLst>
              <a:ext uri="{FF2B5EF4-FFF2-40B4-BE49-F238E27FC236}">
                <a16:creationId xmlns:a16="http://schemas.microsoft.com/office/drawing/2014/main" id="{6D7FE3CB-A62B-48F3-A4EC-669BD43482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 rot="20541449">
            <a:off x="2130961" y="2688050"/>
            <a:ext cx="1420736" cy="2157414"/>
          </a:xfrm>
          <a:prstGeom prst="rect">
            <a:avLst/>
          </a:prstGeom>
        </p:spPr>
      </p:pic>
      <p:pic>
        <p:nvPicPr>
          <p:cNvPr id="10" name="Picture 9" descr="A person wearing glasses&#10;&#10;Description automatically generated">
            <a:extLst>
              <a:ext uri="{FF2B5EF4-FFF2-40B4-BE49-F238E27FC236}">
                <a16:creationId xmlns:a16="http://schemas.microsoft.com/office/drawing/2014/main" id="{1F2512E8-7FA3-46B9-8019-12D9A0D5EAD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7670" y="2204864"/>
            <a:ext cx="1444792" cy="2029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052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7000">
              <a:schemeClr val="bg1">
                <a:tint val="80000"/>
                <a:satMod val="300000"/>
                <a:lumMod val="74000"/>
                <a:lumOff val="26000"/>
                <a:alpha val="39000"/>
              </a:schemeClr>
            </a:gs>
            <a:gs pos="93000">
              <a:schemeClr val="bg1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picture containing shape&#10;&#10;Description automatically generated">
            <a:extLst>
              <a:ext uri="{FF2B5EF4-FFF2-40B4-BE49-F238E27FC236}">
                <a16:creationId xmlns:a16="http://schemas.microsoft.com/office/drawing/2014/main" id="{B06A106F-2F03-4703-9E2E-7B97A3A129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2708920"/>
            <a:ext cx="1926733" cy="378528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858072"/>
            <a:ext cx="8208912" cy="906817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spcBef>
                <a:spcPts val="0"/>
              </a:spcBef>
              <a:defRPr/>
            </a:pPr>
            <a:r>
              <a:rPr lang="en-US" sz="4800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</a:rPr>
              <a:t>My Intro to Graphic Novels</a:t>
            </a:r>
            <a:endParaRPr lang="en-US" sz="4800" spc="150" dirty="0">
              <a:ln w="11430"/>
              <a:solidFill>
                <a:schemeClr val="bg2">
                  <a:lumMod val="50000"/>
                </a:schemeClr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5" name="Picture 4" descr="A picture containing calendar&#10;&#10;Description automatically generated">
            <a:extLst>
              <a:ext uri="{FF2B5EF4-FFF2-40B4-BE49-F238E27FC236}">
                <a16:creationId xmlns:a16="http://schemas.microsoft.com/office/drawing/2014/main" id="{6D7FE3CB-A62B-48F3-A4EC-669BD43482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 rot="20541449">
            <a:off x="2130961" y="2688050"/>
            <a:ext cx="1420736" cy="2157414"/>
          </a:xfrm>
          <a:prstGeom prst="rect">
            <a:avLst/>
          </a:prstGeom>
        </p:spPr>
      </p:pic>
      <p:pic>
        <p:nvPicPr>
          <p:cNvPr id="16" name="Picture 15" descr="A picture containing person, racket, person, sitting&#10;&#10;Description automatically generated">
            <a:extLst>
              <a:ext uri="{FF2B5EF4-FFF2-40B4-BE49-F238E27FC236}">
                <a16:creationId xmlns:a16="http://schemas.microsoft.com/office/drawing/2014/main" id="{2380CA61-6D97-4762-B44A-96542456936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 rot="1002113">
            <a:off x="5469189" y="2804187"/>
            <a:ext cx="1468657" cy="2071773"/>
          </a:xfrm>
          <a:prstGeom prst="rect">
            <a:avLst/>
          </a:prstGeom>
        </p:spPr>
      </p:pic>
      <p:pic>
        <p:nvPicPr>
          <p:cNvPr id="12" name="Picture 11" descr="A person wearing glasses&#10;&#10;Description automatically generated">
            <a:extLst>
              <a:ext uri="{FF2B5EF4-FFF2-40B4-BE49-F238E27FC236}">
                <a16:creationId xmlns:a16="http://schemas.microsoft.com/office/drawing/2014/main" id="{726475F2-C99C-453E-903F-BAA5846A79F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5985" y="2190570"/>
            <a:ext cx="1412800" cy="2267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292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7000">
              <a:schemeClr val="bg1">
                <a:tint val="80000"/>
                <a:satMod val="300000"/>
                <a:lumMod val="74000"/>
                <a:lumOff val="26000"/>
                <a:alpha val="39000"/>
              </a:schemeClr>
            </a:gs>
            <a:gs pos="93000">
              <a:schemeClr val="bg1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shape&#10;&#10;Description automatically generated">
            <a:extLst>
              <a:ext uri="{FF2B5EF4-FFF2-40B4-BE49-F238E27FC236}">
                <a16:creationId xmlns:a16="http://schemas.microsoft.com/office/drawing/2014/main" id="{C8A42B56-0573-4BB6-A6A4-94A3035DCA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9975" y="2613528"/>
            <a:ext cx="1924050" cy="38195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858072"/>
            <a:ext cx="8208912" cy="906817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spcBef>
                <a:spcPts val="0"/>
              </a:spcBef>
              <a:defRPr/>
            </a:pPr>
            <a:r>
              <a:rPr lang="en-US" sz="4800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</a:rPr>
              <a:t>My Intro to Graphic Novels</a:t>
            </a:r>
            <a:endParaRPr lang="en-US" sz="4800" spc="150" dirty="0">
              <a:ln w="11430"/>
              <a:solidFill>
                <a:schemeClr val="bg2">
                  <a:lumMod val="50000"/>
                </a:schemeClr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2432">
            <a:off x="3935687" y="2158035"/>
            <a:ext cx="1287858" cy="1512171"/>
          </a:xfrm>
          <a:prstGeom prst="rect">
            <a:avLst/>
          </a:prstGeom>
        </p:spPr>
      </p:pic>
      <p:pic>
        <p:nvPicPr>
          <p:cNvPr id="5" name="Picture 4" descr="A picture containing calendar&#10;&#10;Description automatically generated">
            <a:extLst>
              <a:ext uri="{FF2B5EF4-FFF2-40B4-BE49-F238E27FC236}">
                <a16:creationId xmlns:a16="http://schemas.microsoft.com/office/drawing/2014/main" id="{6D7FE3CB-A62B-48F3-A4EC-669BD434825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 rot="20229876">
            <a:off x="2198650" y="2843110"/>
            <a:ext cx="1420736" cy="2157414"/>
          </a:xfrm>
          <a:prstGeom prst="rect">
            <a:avLst/>
          </a:prstGeom>
        </p:spPr>
      </p:pic>
      <p:pic>
        <p:nvPicPr>
          <p:cNvPr id="14" name="Picture 13" descr="A picture containing person, racket, person, sitting&#10;&#10;Description automatically generated">
            <a:extLst>
              <a:ext uri="{FF2B5EF4-FFF2-40B4-BE49-F238E27FC236}">
                <a16:creationId xmlns:a16="http://schemas.microsoft.com/office/drawing/2014/main" id="{BF29DFFB-9766-4017-88EB-5FD8C248563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rot="1331874">
            <a:off x="5340987" y="3065619"/>
            <a:ext cx="1468657" cy="207177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8C9DF0F-D7F0-431E-967B-276191A5A518}"/>
              </a:ext>
            </a:extLst>
          </p:cNvPr>
          <p:cNvSpPr txBox="1"/>
          <p:nvPr/>
        </p:nvSpPr>
        <p:spPr>
          <a:xfrm>
            <a:off x="4113110" y="6842746"/>
            <a:ext cx="48532" cy="68788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7" tooltip="http://www.yalsa.ala.org/thehub/2015/04/29/getting-graphic-making-popular-ya-books-graphic-novels/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8" tooltip="https://creativecommons.org/licenses/by-nc-nd/3.0/"/>
              </a:rPr>
              <a:t>CC BY-NC-ND</a:t>
            </a:r>
            <a:endParaRPr lang="en-US" sz="90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B0BDB2F-DDCA-4607-A449-5961B9179D2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47025" y="2094568"/>
            <a:ext cx="1449950" cy="1882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609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7000">
              <a:schemeClr val="bg1">
                <a:tint val="80000"/>
                <a:satMod val="300000"/>
                <a:lumMod val="74000"/>
                <a:lumOff val="26000"/>
                <a:alpha val="39000"/>
              </a:schemeClr>
            </a:gs>
            <a:gs pos="93000">
              <a:schemeClr val="bg1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D062673E-1131-424D-AF91-F451D5FD8F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333140" y="596666"/>
            <a:ext cx="6501587" cy="650158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6037" y="243620"/>
            <a:ext cx="6840760" cy="706091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sz="3700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WHAT IS A GRAPHIC NOVEL?</a:t>
            </a:r>
            <a:endParaRPr lang="en-US" sz="3700" b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40AEE31-2084-4BA3-8965-D01AD247DA74}"/>
              </a:ext>
            </a:extLst>
          </p:cNvPr>
          <p:cNvSpPr txBox="1"/>
          <p:nvPr/>
        </p:nvSpPr>
        <p:spPr>
          <a:xfrm rot="21075709" flipH="1">
            <a:off x="3218037" y="3365209"/>
            <a:ext cx="262307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Berlin Sans FB" panose="020E0602020502020306" pitchFamily="34" charset="0"/>
              </a:rPr>
              <a:t>A graphic novel is essentially a book-length comic book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89D8B1F-B120-4941-B2A8-832CE48E7246}"/>
              </a:ext>
            </a:extLst>
          </p:cNvPr>
          <p:cNvSpPr txBox="1"/>
          <p:nvPr/>
        </p:nvSpPr>
        <p:spPr>
          <a:xfrm>
            <a:off x="1321206" y="8124461"/>
            <a:ext cx="65015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3" tooltip="http://commons.wikimedia.org/wiki/File:Comic_Books.png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4" tooltip="https://creativecommons.org/licenses/by-sa/3.0/"/>
              </a:rPr>
              <a:t>CC BY-SA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8358165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7000">
              <a:schemeClr val="bg1">
                <a:tint val="80000"/>
                <a:satMod val="300000"/>
                <a:lumMod val="74000"/>
                <a:lumOff val="26000"/>
                <a:alpha val="39000"/>
              </a:schemeClr>
            </a:gs>
            <a:gs pos="93000">
              <a:schemeClr val="bg1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D062673E-1131-424D-AF91-F451D5FD8F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333140" y="596666"/>
            <a:ext cx="6501587" cy="650158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6037" y="243620"/>
            <a:ext cx="6840760" cy="706091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sz="3700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WHAT IS A GRAPHIC NOVEL?</a:t>
            </a:r>
            <a:endParaRPr lang="en-US" sz="3700" b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40AEE31-2084-4BA3-8965-D01AD247DA74}"/>
              </a:ext>
            </a:extLst>
          </p:cNvPr>
          <p:cNvSpPr txBox="1"/>
          <p:nvPr/>
        </p:nvSpPr>
        <p:spPr>
          <a:xfrm rot="21075709" flipH="1">
            <a:off x="3218037" y="3580653"/>
            <a:ext cx="262307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Berlin Sans FB" panose="020E0602020502020306" pitchFamily="34" charset="0"/>
              </a:rPr>
              <a:t>Doesn’t necessarily have to be fiction…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89D8B1F-B120-4941-B2A8-832CE48E7246}"/>
              </a:ext>
            </a:extLst>
          </p:cNvPr>
          <p:cNvSpPr txBox="1"/>
          <p:nvPr/>
        </p:nvSpPr>
        <p:spPr>
          <a:xfrm>
            <a:off x="1321206" y="8124461"/>
            <a:ext cx="65015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3" tooltip="http://commons.wikimedia.org/wiki/File:Comic_Books.png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4" tooltip="https://creativecommons.org/licenses/by-sa/3.0/"/>
              </a:rPr>
              <a:t>CC BY-SA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35533450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7000">
              <a:schemeClr val="bg1">
                <a:tint val="80000"/>
                <a:satMod val="300000"/>
                <a:lumMod val="74000"/>
                <a:lumOff val="26000"/>
                <a:alpha val="39000"/>
              </a:schemeClr>
            </a:gs>
            <a:gs pos="93000">
              <a:schemeClr val="bg1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539552" y="274637"/>
            <a:ext cx="8320014" cy="1282155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  <p:txBody>
          <a:bodyPr anchor="ctr">
            <a:norm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500" b="1" kern="1200" cap="none" baseline="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fontAlgn="auto">
              <a:spcAft>
                <a:spcPts val="0"/>
              </a:spcAft>
            </a:pPr>
            <a:r>
              <a:rPr lang="en-US" sz="37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GRAPHIC “NOVELS” CAN BE ABOUT ANYTHING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299D5EF-E9A6-4065-BA19-76D72AED1C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672" y="1700808"/>
            <a:ext cx="6696744" cy="32300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D8AC3C7-6D56-4940-A253-612CCDB58C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5816" y="4322038"/>
            <a:ext cx="3552825" cy="2533650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9A1866DD-24E3-4728-97C2-E843454C2BEE}"/>
              </a:ext>
            </a:extLst>
          </p:cNvPr>
          <p:cNvSpPr/>
          <p:nvPr/>
        </p:nvSpPr>
        <p:spPr>
          <a:xfrm>
            <a:off x="5724128" y="1981778"/>
            <a:ext cx="2808312" cy="1512168"/>
          </a:xfrm>
          <a:prstGeom prst="ellipse">
            <a:avLst/>
          </a:prstGeom>
          <a:noFill/>
          <a:ln w="762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0132BAD-65B5-4CAD-A4D4-53653E0C5965}"/>
              </a:ext>
            </a:extLst>
          </p:cNvPr>
          <p:cNvSpPr/>
          <p:nvPr/>
        </p:nvSpPr>
        <p:spPr>
          <a:xfrm>
            <a:off x="2915816" y="915714"/>
            <a:ext cx="3384376" cy="576064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920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 txBox="1">
            <a:spLocks/>
          </p:cNvSpPr>
          <p:nvPr/>
        </p:nvSpPr>
        <p:spPr>
          <a:xfrm>
            <a:off x="402056" y="234136"/>
            <a:ext cx="2497746" cy="164198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457200" fontAlgn="auto">
              <a:spcAft>
                <a:spcPts val="600"/>
              </a:spcAft>
            </a:pPr>
            <a:r>
              <a:rPr lang="en-US" sz="42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WRITING METHOD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86EAD8C-E6F5-45BA-86CF-3EED09D847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extBox 1"/>
          <p:cNvSpPr txBox="1"/>
          <p:nvPr/>
        </p:nvSpPr>
        <p:spPr>
          <a:xfrm>
            <a:off x="277880" y="1717349"/>
            <a:ext cx="3198130" cy="38099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2400" dirty="0">
                <a:latin typeface="+mj-lt"/>
                <a:ea typeface="+mj-ea"/>
                <a:cs typeface="+mj-cs"/>
              </a:rPr>
              <a:t>The normally accepted method in writing a graphic novel script is first the writing is done, then the artwork is added based on that writing</a:t>
            </a:r>
          </a:p>
          <a:p>
            <a:pPr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 dirty="0">
              <a:latin typeface="+mj-lt"/>
              <a:ea typeface="+mj-ea"/>
              <a:cs typeface="+mj-cs"/>
            </a:endParaRPr>
          </a:p>
          <a:p>
            <a:pPr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 dirty="0">
              <a:latin typeface="+mj-lt"/>
              <a:ea typeface="+mj-ea"/>
              <a:cs typeface="+mj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29EFA1-50F3-4FA5-BD1A-C313435FDF72}"/>
              </a:ext>
            </a:extLst>
          </p:cNvPr>
          <p:cNvSpPr txBox="1"/>
          <p:nvPr/>
        </p:nvSpPr>
        <p:spPr>
          <a:xfrm>
            <a:off x="4782621" y="2348880"/>
            <a:ext cx="356964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400" dirty="0"/>
              <a:t>But before we go there, we have to revisit that revered icon of comic-</a:t>
            </a:r>
            <a:r>
              <a:rPr lang="en-US" sz="2400" dirty="0" err="1"/>
              <a:t>dom</a:t>
            </a:r>
            <a:r>
              <a:rPr lang="en-US" sz="2400" dirty="0"/>
              <a:t>…</a:t>
            </a:r>
          </a:p>
        </p:txBody>
      </p:sp>
      <p:pic>
        <p:nvPicPr>
          <p:cNvPr id="10" name="Picture 9" descr="A person wearing glasses and smiling at the camera&#10;&#10;Description automatically generated">
            <a:extLst>
              <a:ext uri="{FF2B5EF4-FFF2-40B4-BE49-F238E27FC236}">
                <a16:creationId xmlns:a16="http://schemas.microsoft.com/office/drawing/2014/main" id="{4E140C23-1D61-46CD-A071-1A530B191A7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2388" r="-3" b="5385"/>
          <a:stretch/>
        </p:blipFill>
        <p:spPr>
          <a:xfrm>
            <a:off x="3476010" y="10"/>
            <a:ext cx="5670097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36363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 txBox="1">
            <a:spLocks/>
          </p:cNvSpPr>
          <p:nvPr/>
        </p:nvSpPr>
        <p:spPr>
          <a:xfrm>
            <a:off x="402056" y="234136"/>
            <a:ext cx="2497746" cy="164198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457200" fontAlgn="auto">
              <a:spcAft>
                <a:spcPts val="600"/>
              </a:spcAft>
            </a:pPr>
            <a:r>
              <a:rPr lang="en-US" sz="42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WRITING METHOD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86EAD8C-E6F5-45BA-86CF-3EED09D847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extBox 1"/>
          <p:cNvSpPr txBox="1"/>
          <p:nvPr/>
        </p:nvSpPr>
        <p:spPr>
          <a:xfrm>
            <a:off x="277880" y="1717349"/>
            <a:ext cx="3198130" cy="38099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2400" dirty="0">
                <a:latin typeface="+mj-lt"/>
                <a:ea typeface="+mj-ea"/>
                <a:cs typeface="+mj-cs"/>
              </a:rPr>
              <a:t>Stan invented the highly successful Marvel Method of writing comic books and we’ll discuss that in a later slide…</a:t>
            </a:r>
            <a:endParaRPr lang="en-US" dirty="0">
              <a:latin typeface="+mj-lt"/>
              <a:ea typeface="+mj-ea"/>
              <a:cs typeface="+mj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29EFA1-50F3-4FA5-BD1A-C313435FDF72}"/>
              </a:ext>
            </a:extLst>
          </p:cNvPr>
          <p:cNvSpPr txBox="1"/>
          <p:nvPr/>
        </p:nvSpPr>
        <p:spPr>
          <a:xfrm>
            <a:off x="4782621" y="2348880"/>
            <a:ext cx="356964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400" dirty="0"/>
              <a:t>But before we go there, we have to revisit that revered icon of comic-</a:t>
            </a:r>
            <a:r>
              <a:rPr lang="en-US" sz="2400" dirty="0" err="1"/>
              <a:t>dom</a:t>
            </a:r>
            <a:r>
              <a:rPr lang="en-US" sz="2400" dirty="0"/>
              <a:t>…</a:t>
            </a:r>
          </a:p>
        </p:txBody>
      </p:sp>
      <p:pic>
        <p:nvPicPr>
          <p:cNvPr id="10" name="Picture 9" descr="A person wearing glasses and smiling at the camera&#10;&#10;Description automatically generated">
            <a:extLst>
              <a:ext uri="{FF2B5EF4-FFF2-40B4-BE49-F238E27FC236}">
                <a16:creationId xmlns:a16="http://schemas.microsoft.com/office/drawing/2014/main" id="{4E140C23-1D61-46CD-A071-1A530B191A7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2388" r="-3" b="5385"/>
          <a:stretch/>
        </p:blipFill>
        <p:spPr>
          <a:xfrm>
            <a:off x="3476010" y="10"/>
            <a:ext cx="5670097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000260"/>
      </p:ext>
    </p:extLst>
  </p:cSld>
  <p:clrMapOvr>
    <a:masterClrMapping/>
  </p:clrMapOvr>
  <p:transition spd="slow">
    <p:randomBar dir="vert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 txBox="1">
            <a:spLocks/>
          </p:cNvSpPr>
          <p:nvPr/>
        </p:nvSpPr>
        <p:spPr>
          <a:xfrm>
            <a:off x="402056" y="234136"/>
            <a:ext cx="2497746" cy="164198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457200" fontAlgn="auto">
              <a:spcAft>
                <a:spcPts val="600"/>
              </a:spcAft>
            </a:pPr>
            <a:r>
              <a:rPr lang="en-US" sz="42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WRITING METHOD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86EAD8C-E6F5-45BA-86CF-3EED09D847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extBox 1"/>
          <p:cNvSpPr txBox="1"/>
          <p:nvPr/>
        </p:nvSpPr>
        <p:spPr>
          <a:xfrm>
            <a:off x="277880" y="1717349"/>
            <a:ext cx="3198130" cy="38099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ts val="1000"/>
              </a:spcBef>
              <a:buClr>
                <a:schemeClr val="accent1"/>
              </a:buClr>
              <a:buSzPct val="80000"/>
            </a:pPr>
            <a:r>
              <a:rPr lang="en-US" sz="2400" dirty="0">
                <a:latin typeface="+mj-lt"/>
                <a:ea typeface="+mj-ea"/>
                <a:cs typeface="+mj-cs"/>
              </a:rPr>
              <a:t>Method of ‘script writing’ versus prose.</a:t>
            </a:r>
            <a:endParaRPr lang="en-US" dirty="0">
              <a:latin typeface="+mj-lt"/>
              <a:ea typeface="+mj-ea"/>
              <a:cs typeface="+mj-cs"/>
            </a:endParaRPr>
          </a:p>
          <a:p>
            <a:pPr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 dirty="0">
              <a:latin typeface="+mj-lt"/>
              <a:ea typeface="+mj-ea"/>
              <a:cs typeface="+mj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29EFA1-50F3-4FA5-BD1A-C313435FDF72}"/>
              </a:ext>
            </a:extLst>
          </p:cNvPr>
          <p:cNvSpPr txBox="1"/>
          <p:nvPr/>
        </p:nvSpPr>
        <p:spPr>
          <a:xfrm>
            <a:off x="0" y="3354254"/>
            <a:ext cx="35696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400" dirty="0"/>
              <a:t>Raise your hand if…</a:t>
            </a:r>
          </a:p>
        </p:txBody>
      </p:sp>
      <p:pic>
        <p:nvPicPr>
          <p:cNvPr id="7" name="Picture 6" descr="A picture containing plate&#10;&#10;Description automatically generated">
            <a:extLst>
              <a:ext uri="{FF2B5EF4-FFF2-40B4-BE49-F238E27FC236}">
                <a16:creationId xmlns:a16="http://schemas.microsoft.com/office/drawing/2014/main" id="{EB3A887C-65B7-473C-BEC8-07A0B624CB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3713693" y="4197049"/>
            <a:ext cx="5401529" cy="2668113"/>
          </a:xfrm>
          <a:prstGeom prst="rect">
            <a:avLst/>
          </a:prstGeom>
        </p:spPr>
      </p:pic>
      <p:pic>
        <p:nvPicPr>
          <p:cNvPr id="15" name="Picture 14" descr="A picture containing plate&#10;&#10;Description automatically generated">
            <a:extLst>
              <a:ext uri="{FF2B5EF4-FFF2-40B4-BE49-F238E27FC236}">
                <a16:creationId xmlns:a16="http://schemas.microsoft.com/office/drawing/2014/main" id="{FBF55F50-7C18-478A-A734-3E3D4E7476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52932" y="4183325"/>
            <a:ext cx="5401529" cy="26681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E376919-C6AB-48C9-BA96-5AD3B5408F6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3767" y="4250453"/>
            <a:ext cx="3996465" cy="259319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7A8C827-F375-4EB1-98E5-7A26C4A858B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1" y="1731732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54933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 txBox="1">
            <a:spLocks/>
          </p:cNvSpPr>
          <p:nvPr/>
        </p:nvSpPr>
        <p:spPr>
          <a:xfrm>
            <a:off x="609600" y="427038"/>
            <a:ext cx="8229600" cy="84172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57150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b="1" dirty="0">
                <a:solidFill>
                  <a:schemeClr val="accent3">
                    <a:lumMod val="75000"/>
                  </a:schemeClr>
                </a:solidFill>
              </a:rPr>
              <a:t>FACT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979712" y="2244784"/>
            <a:ext cx="624312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 ‘art’ of writing a graphic novel script is in how well you, a prose writer can adapt to writing a script.</a:t>
            </a:r>
          </a:p>
          <a:p>
            <a:r>
              <a:rPr lang="en-US" sz="2400" dirty="0"/>
              <a:t>Not a TV sitcom or play script, the graphic novel uses the approach of bringing the artist into your vision of</a:t>
            </a:r>
          </a:p>
          <a:p>
            <a:r>
              <a:rPr lang="en-US" sz="2400" dirty="0"/>
              <a:t>the story.</a:t>
            </a:r>
          </a:p>
        </p:txBody>
      </p:sp>
      <p:pic>
        <p:nvPicPr>
          <p:cNvPr id="12" name="Picture 11" descr="A picture containing furniture, chair&#10;&#10;Description automatically generated">
            <a:extLst>
              <a:ext uri="{FF2B5EF4-FFF2-40B4-BE49-F238E27FC236}">
                <a16:creationId xmlns:a16="http://schemas.microsoft.com/office/drawing/2014/main" id="{DA5EAEFF-5407-4242-9493-D95BEE6C83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-100918" y="2209800"/>
            <a:ext cx="2438400" cy="24384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9A57A35-9FFB-4C68-AA33-570D5134D39E}"/>
              </a:ext>
            </a:extLst>
          </p:cNvPr>
          <p:cNvSpPr txBox="1"/>
          <p:nvPr/>
        </p:nvSpPr>
        <p:spPr>
          <a:xfrm>
            <a:off x="3092382" y="5366353"/>
            <a:ext cx="32640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How do we do that?</a:t>
            </a:r>
          </a:p>
        </p:txBody>
      </p:sp>
    </p:spTree>
    <p:extLst>
      <p:ext uri="{BB962C8B-B14F-4D97-AF65-F5344CB8AC3E}">
        <p14:creationId xmlns:p14="http://schemas.microsoft.com/office/powerpoint/2010/main" val="3746681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753" y="576433"/>
            <a:ext cx="7160855" cy="4428989"/>
          </a:xfrm>
          <a:prstGeom prst="rect">
            <a:avLst/>
          </a:prstGeom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77306" y="166449"/>
            <a:ext cx="3371751" cy="819968"/>
          </a:xfrm>
        </p:spPr>
        <p:txBody>
          <a:bodyPr>
            <a:normAutofit fontScale="90000"/>
          </a:bodyPr>
          <a:lstStyle/>
          <a:p>
            <a:r>
              <a:rPr lang="en-US" dirty="0"/>
              <a:t>Introduction: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55576" y="4902956"/>
            <a:ext cx="66247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Born and raised in Tampa, Florida</a:t>
            </a:r>
          </a:p>
        </p:txBody>
      </p:sp>
      <p:cxnSp>
        <p:nvCxnSpPr>
          <p:cNvPr id="10" name="Straight Arrow Connector 9"/>
          <p:cNvCxnSpPr>
            <a:cxnSpLocks/>
          </p:cNvCxnSpPr>
          <p:nvPr/>
        </p:nvCxnSpPr>
        <p:spPr>
          <a:xfrm flipH="1" flipV="1">
            <a:off x="3419872" y="2584949"/>
            <a:ext cx="3142634" cy="1900916"/>
          </a:xfrm>
          <a:prstGeom prst="straightConnector1">
            <a:avLst/>
          </a:prstGeom>
          <a:ln w="38100">
            <a:solidFill>
              <a:srgbClr val="C0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A12EA51D-BCD4-467C-B2C7-90D2537BFE06}"/>
              </a:ext>
            </a:extLst>
          </p:cNvPr>
          <p:cNvSpPr txBox="1"/>
          <p:nvPr/>
        </p:nvSpPr>
        <p:spPr>
          <a:xfrm>
            <a:off x="1060606" y="5295804"/>
            <a:ext cx="69830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Created my 1</a:t>
            </a:r>
            <a:r>
              <a:rPr lang="en-US" sz="2400" baseline="30000" dirty="0"/>
              <a:t>st</a:t>
            </a:r>
            <a:r>
              <a:rPr lang="en-US" sz="2400" dirty="0"/>
              <a:t> “comic book” in grade school</a:t>
            </a:r>
          </a:p>
        </p:txBody>
      </p:sp>
      <p:pic>
        <p:nvPicPr>
          <p:cNvPr id="11" name="Picture 10" descr="A red and white logo&#10;&#10;Description automatically generated with low confidence">
            <a:extLst>
              <a:ext uri="{FF2B5EF4-FFF2-40B4-BE49-F238E27FC236}">
                <a16:creationId xmlns:a16="http://schemas.microsoft.com/office/drawing/2014/main" id="{4C6838C0-1D11-9A76-7D45-DA68009F4AC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1800" y="4273051"/>
            <a:ext cx="541412" cy="541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244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72">
            <a:extLst>
              <a:ext uri="{FF2B5EF4-FFF2-40B4-BE49-F238E27FC236}">
                <a16:creationId xmlns:a16="http://schemas.microsoft.com/office/drawing/2014/main" id="{AA085689-791F-4B8F-9F30-12415B97D3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3027759" cy="4188315"/>
          </a:xfrm>
          <a:prstGeom prst="rect">
            <a:avLst/>
          </a:prstGeom>
        </p:spPr>
      </p:pic>
      <p:pic>
        <p:nvPicPr>
          <p:cNvPr id="4103" name="Picture 74">
            <a:extLst>
              <a:ext uri="{FF2B5EF4-FFF2-40B4-BE49-F238E27FC236}">
                <a16:creationId xmlns:a16="http://schemas.microsoft.com/office/drawing/2014/main" id="{AA3FED7F-6821-47C0-A464-E9278B2412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141809" cy="2365453"/>
          </a:xfrm>
          <a:prstGeom prst="rect">
            <a:avLst/>
          </a:prstGeom>
        </p:spPr>
      </p:pic>
      <p:sp>
        <p:nvSpPr>
          <p:cNvPr id="4104" name="Oval 76">
            <a:extLst>
              <a:ext uri="{FF2B5EF4-FFF2-40B4-BE49-F238E27FC236}">
                <a16:creationId xmlns:a16="http://schemas.microsoft.com/office/drawing/2014/main" id="{8F54B2FB-3F54-4350-8D1B-F86D677CA7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56759" y="1676400"/>
            <a:ext cx="211455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4105" name="Picture 78">
            <a:extLst>
              <a:ext uri="{FF2B5EF4-FFF2-40B4-BE49-F238E27FC236}">
                <a16:creationId xmlns:a16="http://schemas.microsoft.com/office/drawing/2014/main" id="{561B34F5-88E5-4711-BC16-3005C29AD7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5999559" y="0"/>
            <a:ext cx="1202540" cy="1141407"/>
          </a:xfrm>
          <a:prstGeom prst="rect">
            <a:avLst/>
          </a:prstGeom>
        </p:spPr>
      </p:pic>
      <p:pic>
        <p:nvPicPr>
          <p:cNvPr id="4106" name="Picture 80">
            <a:extLst>
              <a:ext uri="{FF2B5EF4-FFF2-40B4-BE49-F238E27FC236}">
                <a16:creationId xmlns:a16="http://schemas.microsoft.com/office/drawing/2014/main" id="{4F3661D0-2268-4D3E-88BA-0647BCBE33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6456759" y="6096000"/>
            <a:ext cx="745300" cy="762000"/>
          </a:xfrm>
          <a:prstGeom prst="rect">
            <a:avLst/>
          </a:prstGeom>
        </p:spPr>
      </p:pic>
      <p:sp>
        <p:nvSpPr>
          <p:cNvPr id="4107" name="Rectangle 82">
            <a:extLst>
              <a:ext uri="{FF2B5EF4-FFF2-40B4-BE49-F238E27FC236}">
                <a16:creationId xmlns:a16="http://schemas.microsoft.com/office/drawing/2014/main" id="{DDB56DB5-0324-4F79-9AB8-CB18C1DC87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696" y="629267"/>
            <a:ext cx="3581248" cy="66288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US" sz="39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SCRIPT WRITING</a:t>
            </a: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56" r="21904" b="-2"/>
          <a:stretch/>
        </p:blipFill>
        <p:spPr bwMode="auto">
          <a:xfrm>
            <a:off x="5665604" y="609601"/>
            <a:ext cx="2992620" cy="5638797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8" name="Rectangle 84">
            <a:extLst>
              <a:ext uri="{FF2B5EF4-FFF2-40B4-BE49-F238E27FC236}">
                <a16:creationId xmlns:a16="http://schemas.microsoft.com/office/drawing/2014/main" id="{73DC589F-62C7-410C-B96C-0F6243A471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31836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92443" y="1524000"/>
            <a:ext cx="4694052" cy="380999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400" b="1" u="sng" dirty="0"/>
              <a:t>There are rules</a:t>
            </a:r>
            <a:r>
              <a:rPr lang="en-US" sz="2400" dirty="0"/>
              <a:t>: </a:t>
            </a:r>
          </a:p>
          <a:p>
            <a:pPr lvl="0"/>
            <a:r>
              <a:rPr lang="en-US" dirty="0"/>
              <a:t>Keep your artist in mind.</a:t>
            </a:r>
          </a:p>
          <a:p>
            <a:pPr lvl="0"/>
            <a:r>
              <a:rPr lang="en-US" dirty="0"/>
              <a:t>Stay humble.</a:t>
            </a:r>
          </a:p>
          <a:p>
            <a:pPr lvl="0"/>
            <a:r>
              <a:rPr lang="en-US" dirty="0"/>
              <a:t>While we pour our souls into our stories, expect changes from the artist you’re working with. </a:t>
            </a:r>
          </a:p>
          <a:p>
            <a:pPr lvl="0"/>
            <a:r>
              <a:rPr lang="en-US" dirty="0"/>
              <a:t>Don’t be too proud to accept ideas from the artist, it’s not about you. It’s about putting the best out there.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BA6A5E8-A578-41D5-89D1-92FBA63FD189}"/>
              </a:ext>
            </a:extLst>
          </p:cNvPr>
          <p:cNvSpPr txBox="1"/>
          <p:nvPr/>
        </p:nvSpPr>
        <p:spPr>
          <a:xfrm>
            <a:off x="5557217" y="6292334"/>
            <a:ext cx="3289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https://leonardoverse.com/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0214C37-ECD5-439A-A011-9DC86F3EDC54}"/>
              </a:ext>
            </a:extLst>
          </p:cNvPr>
          <p:cNvSpPr/>
          <p:nvPr/>
        </p:nvSpPr>
        <p:spPr>
          <a:xfrm>
            <a:off x="1095940" y="4797152"/>
            <a:ext cx="4442748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3"/>
                </a:solidFill>
                <a:effectLst/>
              </a:rPr>
              <a:t>Leonardo Ramirez</a:t>
            </a:r>
          </a:p>
        </p:txBody>
      </p:sp>
    </p:spTree>
    <p:extLst>
      <p:ext uri="{BB962C8B-B14F-4D97-AF65-F5344CB8AC3E}">
        <p14:creationId xmlns:p14="http://schemas.microsoft.com/office/powerpoint/2010/main" val="1321009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72">
            <a:extLst>
              <a:ext uri="{FF2B5EF4-FFF2-40B4-BE49-F238E27FC236}">
                <a16:creationId xmlns:a16="http://schemas.microsoft.com/office/drawing/2014/main" id="{AA085689-791F-4B8F-9F30-12415B97D3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3027759" cy="4188315"/>
          </a:xfrm>
          <a:prstGeom prst="rect">
            <a:avLst/>
          </a:prstGeom>
        </p:spPr>
      </p:pic>
      <p:pic>
        <p:nvPicPr>
          <p:cNvPr id="4103" name="Picture 74">
            <a:extLst>
              <a:ext uri="{FF2B5EF4-FFF2-40B4-BE49-F238E27FC236}">
                <a16:creationId xmlns:a16="http://schemas.microsoft.com/office/drawing/2014/main" id="{AA3FED7F-6821-47C0-A464-E9278B2412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141809" cy="2365453"/>
          </a:xfrm>
          <a:prstGeom prst="rect">
            <a:avLst/>
          </a:prstGeom>
        </p:spPr>
      </p:pic>
      <p:sp>
        <p:nvSpPr>
          <p:cNvPr id="4104" name="Oval 76">
            <a:extLst>
              <a:ext uri="{FF2B5EF4-FFF2-40B4-BE49-F238E27FC236}">
                <a16:creationId xmlns:a16="http://schemas.microsoft.com/office/drawing/2014/main" id="{8F54B2FB-3F54-4350-8D1B-F86D677CA7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56759" y="1676400"/>
            <a:ext cx="211455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4105" name="Picture 78">
            <a:extLst>
              <a:ext uri="{FF2B5EF4-FFF2-40B4-BE49-F238E27FC236}">
                <a16:creationId xmlns:a16="http://schemas.microsoft.com/office/drawing/2014/main" id="{561B34F5-88E5-4711-BC16-3005C29AD7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5999559" y="0"/>
            <a:ext cx="1202540" cy="1141407"/>
          </a:xfrm>
          <a:prstGeom prst="rect">
            <a:avLst/>
          </a:prstGeom>
        </p:spPr>
      </p:pic>
      <p:pic>
        <p:nvPicPr>
          <p:cNvPr id="4106" name="Picture 80">
            <a:extLst>
              <a:ext uri="{FF2B5EF4-FFF2-40B4-BE49-F238E27FC236}">
                <a16:creationId xmlns:a16="http://schemas.microsoft.com/office/drawing/2014/main" id="{4F3661D0-2268-4D3E-88BA-0647BCBE33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6456759" y="6096000"/>
            <a:ext cx="745300" cy="762000"/>
          </a:xfrm>
          <a:prstGeom prst="rect">
            <a:avLst/>
          </a:prstGeom>
        </p:spPr>
      </p:pic>
      <p:sp>
        <p:nvSpPr>
          <p:cNvPr id="4107" name="Rectangle 82">
            <a:extLst>
              <a:ext uri="{FF2B5EF4-FFF2-40B4-BE49-F238E27FC236}">
                <a16:creationId xmlns:a16="http://schemas.microsoft.com/office/drawing/2014/main" id="{DDB56DB5-0324-4F79-9AB8-CB18C1DC87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696" y="629267"/>
            <a:ext cx="3581248" cy="66288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US" sz="39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SCRIPT WRITING</a:t>
            </a: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56" r="21904" b="-2"/>
          <a:stretch/>
        </p:blipFill>
        <p:spPr bwMode="auto">
          <a:xfrm>
            <a:off x="5665604" y="609601"/>
            <a:ext cx="2992620" cy="5638797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8" name="Rectangle 84">
            <a:extLst>
              <a:ext uri="{FF2B5EF4-FFF2-40B4-BE49-F238E27FC236}">
                <a16:creationId xmlns:a16="http://schemas.microsoft.com/office/drawing/2014/main" id="{73DC589F-62C7-410C-B96C-0F6243A471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31836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92443" y="1524000"/>
            <a:ext cx="4694052" cy="380999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400" b="1" u="sng" dirty="0"/>
              <a:t>SAMPLE</a:t>
            </a:r>
            <a:r>
              <a:rPr lang="en-US" sz="2400" dirty="0"/>
              <a:t>: </a:t>
            </a:r>
          </a:p>
          <a:p>
            <a:pPr marL="0" indent="0">
              <a:buNone/>
            </a:pPr>
            <a:r>
              <a:rPr lang="en-US" b="1" i="1" dirty="0">
                <a:solidFill>
                  <a:srgbClr val="FFFF00"/>
                </a:solidFill>
                <a:latin typeface="Bahnschrift" panose="020B0502040204020203" pitchFamily="34" charset="0"/>
              </a:rPr>
              <a:t>Panel 1</a:t>
            </a:r>
            <a:r>
              <a:rPr lang="en-US" dirty="0">
                <a:solidFill>
                  <a:srgbClr val="FFFF00"/>
                </a:solidFill>
                <a:latin typeface="Bahnschrift" panose="020B0502040204020203" pitchFamily="34" charset="0"/>
              </a:rPr>
              <a:t>. 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FFFF00"/>
                </a:solidFill>
                <a:latin typeface="Bahnschrift" panose="020B0502040204020203" pitchFamily="34" charset="0"/>
              </a:rPr>
              <a:t>It is night and Haven (the protagonist) stands poised for war on the rooftop of a building across the street from a majestic cathedral…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FFFF00"/>
                </a:solidFill>
                <a:latin typeface="Bahnschrift" panose="020B0502040204020203" pitchFamily="34" charset="0"/>
              </a:rPr>
              <a:t>… She has one foot propped on the ledge while the other is secure on the rooftop and stares at the stained-glassed image of the crucifixion…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BA6A5E8-A578-41D5-89D1-92FBA63FD189}"/>
              </a:ext>
            </a:extLst>
          </p:cNvPr>
          <p:cNvSpPr txBox="1"/>
          <p:nvPr/>
        </p:nvSpPr>
        <p:spPr>
          <a:xfrm>
            <a:off x="5557217" y="6292334"/>
            <a:ext cx="3289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https://leonardoverse.com/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5208A05-6B28-498E-AE83-B7D10BC5B862}"/>
              </a:ext>
            </a:extLst>
          </p:cNvPr>
          <p:cNvSpPr txBox="1"/>
          <p:nvPr/>
        </p:nvSpPr>
        <p:spPr>
          <a:xfrm>
            <a:off x="885786" y="5333998"/>
            <a:ext cx="3406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 you picture this panel?  </a:t>
            </a:r>
          </a:p>
        </p:txBody>
      </p:sp>
    </p:spTree>
    <p:extLst>
      <p:ext uri="{BB962C8B-B14F-4D97-AF65-F5344CB8AC3E}">
        <p14:creationId xmlns:p14="http://schemas.microsoft.com/office/powerpoint/2010/main" val="135024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indoor, building, sitting, room&#10;&#10;Description automatically generated">
            <a:extLst>
              <a:ext uri="{FF2B5EF4-FFF2-40B4-BE49-F238E27FC236}">
                <a16:creationId xmlns:a16="http://schemas.microsoft.com/office/drawing/2014/main" id="{008A1FA2-3634-439F-A4B6-B6D8BAFB84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390" y="189267"/>
            <a:ext cx="4324004" cy="6167700"/>
          </a:xfrm>
          <a:prstGeom prst="rect">
            <a:avLst/>
          </a:prstGeom>
        </p:spPr>
      </p:pic>
      <p:pic>
        <p:nvPicPr>
          <p:cNvPr id="4103" name="Picture 74">
            <a:extLst>
              <a:ext uri="{FF2B5EF4-FFF2-40B4-BE49-F238E27FC236}">
                <a16:creationId xmlns:a16="http://schemas.microsoft.com/office/drawing/2014/main" id="{AA3FED7F-6821-47C0-A464-E9278B2412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141809" cy="2365453"/>
          </a:xfrm>
          <a:prstGeom prst="rect">
            <a:avLst/>
          </a:prstGeom>
        </p:spPr>
      </p:pic>
      <p:sp>
        <p:nvSpPr>
          <p:cNvPr id="4104" name="Oval 76">
            <a:extLst>
              <a:ext uri="{FF2B5EF4-FFF2-40B4-BE49-F238E27FC236}">
                <a16:creationId xmlns:a16="http://schemas.microsoft.com/office/drawing/2014/main" id="{8F54B2FB-3F54-4350-8D1B-F86D677CA7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56759" y="1676400"/>
            <a:ext cx="211455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4105" name="Picture 78">
            <a:extLst>
              <a:ext uri="{FF2B5EF4-FFF2-40B4-BE49-F238E27FC236}">
                <a16:creationId xmlns:a16="http://schemas.microsoft.com/office/drawing/2014/main" id="{561B34F5-88E5-4711-BC16-3005C29AD7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5999559" y="0"/>
            <a:ext cx="1202540" cy="1141407"/>
          </a:xfrm>
          <a:prstGeom prst="rect">
            <a:avLst/>
          </a:prstGeom>
        </p:spPr>
      </p:pic>
      <p:pic>
        <p:nvPicPr>
          <p:cNvPr id="4106" name="Picture 80">
            <a:extLst>
              <a:ext uri="{FF2B5EF4-FFF2-40B4-BE49-F238E27FC236}">
                <a16:creationId xmlns:a16="http://schemas.microsoft.com/office/drawing/2014/main" id="{4F3661D0-2268-4D3E-88BA-0647BCBE33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6456759" y="6096000"/>
            <a:ext cx="745300" cy="762000"/>
          </a:xfrm>
          <a:prstGeom prst="rect">
            <a:avLst/>
          </a:prstGeom>
        </p:spPr>
      </p:pic>
      <p:sp>
        <p:nvSpPr>
          <p:cNvPr id="4107" name="Rectangle 82">
            <a:extLst>
              <a:ext uri="{FF2B5EF4-FFF2-40B4-BE49-F238E27FC236}">
                <a16:creationId xmlns:a16="http://schemas.microsoft.com/office/drawing/2014/main" id="{DDB56DB5-0324-4F79-9AB8-CB18C1DC87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56" r="21904" b="-2"/>
          <a:stretch/>
        </p:blipFill>
        <p:spPr bwMode="auto">
          <a:xfrm>
            <a:off x="5665604" y="609601"/>
            <a:ext cx="2992620" cy="5638797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8" name="Rectangle 84">
            <a:extLst>
              <a:ext uri="{FF2B5EF4-FFF2-40B4-BE49-F238E27FC236}">
                <a16:creationId xmlns:a16="http://schemas.microsoft.com/office/drawing/2014/main" id="{73DC589F-62C7-410C-B96C-0F6243A471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31836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BA6A5E8-A578-41D5-89D1-92FBA63FD189}"/>
              </a:ext>
            </a:extLst>
          </p:cNvPr>
          <p:cNvSpPr txBox="1"/>
          <p:nvPr/>
        </p:nvSpPr>
        <p:spPr>
          <a:xfrm>
            <a:off x="5665604" y="6368533"/>
            <a:ext cx="3390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https://leonardoverse.com/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05F1143-0907-45DA-9818-5A6AAF9A53D1}"/>
              </a:ext>
            </a:extLst>
          </p:cNvPr>
          <p:cNvSpPr txBox="1"/>
          <p:nvPr/>
        </p:nvSpPr>
        <p:spPr>
          <a:xfrm>
            <a:off x="899592" y="6368533"/>
            <a:ext cx="31935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Artwork credit: Davy Fisher </a:t>
            </a:r>
          </a:p>
        </p:txBody>
      </p:sp>
    </p:spTree>
    <p:extLst>
      <p:ext uri="{BB962C8B-B14F-4D97-AF65-F5344CB8AC3E}">
        <p14:creationId xmlns:p14="http://schemas.microsoft.com/office/powerpoint/2010/main" val="5579753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3" name="Picture 74">
            <a:extLst>
              <a:ext uri="{FF2B5EF4-FFF2-40B4-BE49-F238E27FC236}">
                <a16:creationId xmlns:a16="http://schemas.microsoft.com/office/drawing/2014/main" id="{AA3FED7F-6821-47C0-A464-E9278B2412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141809" cy="2365453"/>
          </a:xfrm>
          <a:prstGeom prst="rect">
            <a:avLst/>
          </a:prstGeom>
        </p:spPr>
      </p:pic>
      <p:sp>
        <p:nvSpPr>
          <p:cNvPr id="4104" name="Oval 76">
            <a:extLst>
              <a:ext uri="{FF2B5EF4-FFF2-40B4-BE49-F238E27FC236}">
                <a16:creationId xmlns:a16="http://schemas.microsoft.com/office/drawing/2014/main" id="{8F54B2FB-3F54-4350-8D1B-F86D677CA7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56759" y="1676400"/>
            <a:ext cx="211455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4105" name="Picture 78">
            <a:extLst>
              <a:ext uri="{FF2B5EF4-FFF2-40B4-BE49-F238E27FC236}">
                <a16:creationId xmlns:a16="http://schemas.microsoft.com/office/drawing/2014/main" id="{561B34F5-88E5-4711-BC16-3005C29AD7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5999559" y="0"/>
            <a:ext cx="1202540" cy="1141407"/>
          </a:xfrm>
          <a:prstGeom prst="rect">
            <a:avLst/>
          </a:prstGeom>
        </p:spPr>
      </p:pic>
      <p:pic>
        <p:nvPicPr>
          <p:cNvPr id="4106" name="Picture 80">
            <a:extLst>
              <a:ext uri="{FF2B5EF4-FFF2-40B4-BE49-F238E27FC236}">
                <a16:creationId xmlns:a16="http://schemas.microsoft.com/office/drawing/2014/main" id="{4F3661D0-2268-4D3E-88BA-0647BCBE33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6456759" y="6096000"/>
            <a:ext cx="745300" cy="762000"/>
          </a:xfrm>
          <a:prstGeom prst="rect">
            <a:avLst/>
          </a:prstGeom>
        </p:spPr>
      </p:pic>
      <p:sp>
        <p:nvSpPr>
          <p:cNvPr id="4107" name="Rectangle 82">
            <a:extLst>
              <a:ext uri="{FF2B5EF4-FFF2-40B4-BE49-F238E27FC236}">
                <a16:creationId xmlns:a16="http://schemas.microsoft.com/office/drawing/2014/main" id="{DDB56DB5-0324-4F79-9AB8-CB18C1DC87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696" y="629267"/>
            <a:ext cx="3581248" cy="66288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US" sz="39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SCRIPT WRITING</a:t>
            </a: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56" r="21904" b="-2"/>
          <a:stretch/>
        </p:blipFill>
        <p:spPr bwMode="auto">
          <a:xfrm>
            <a:off x="5665604" y="609601"/>
            <a:ext cx="2992620" cy="5638797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8" name="Rectangle 84">
            <a:extLst>
              <a:ext uri="{FF2B5EF4-FFF2-40B4-BE49-F238E27FC236}">
                <a16:creationId xmlns:a16="http://schemas.microsoft.com/office/drawing/2014/main" id="{73DC589F-62C7-410C-B96C-0F6243A471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31836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92442" y="2348880"/>
            <a:ext cx="5273162" cy="2985118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400" dirty="0"/>
              <a:t>Scripts rely heavily on description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BA6A5E8-A578-41D5-89D1-92FBA63FD189}"/>
              </a:ext>
            </a:extLst>
          </p:cNvPr>
          <p:cNvSpPr txBox="1"/>
          <p:nvPr/>
        </p:nvSpPr>
        <p:spPr>
          <a:xfrm>
            <a:off x="971600" y="6381328"/>
            <a:ext cx="3390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https://leonardoverse.com/</a:t>
            </a:r>
          </a:p>
        </p:txBody>
      </p:sp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F3F264CB-2C00-4873-8251-4EC526DCB3F8}"/>
              </a:ext>
            </a:extLst>
          </p:cNvPr>
          <p:cNvSpPr/>
          <p:nvPr/>
        </p:nvSpPr>
        <p:spPr>
          <a:xfrm>
            <a:off x="286951" y="1338769"/>
            <a:ext cx="5387999" cy="2522279"/>
          </a:xfrm>
          <a:prstGeom prst="wedgeEllipseCallout">
            <a:avLst>
              <a:gd name="adj1" fmla="val 60222"/>
              <a:gd name="adj2" fmla="val -5930"/>
            </a:avLst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3144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395536" y="258595"/>
            <a:ext cx="8479757" cy="77309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dk1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fontAlgn="auto">
              <a:spcAft>
                <a:spcPts val="0"/>
              </a:spcAft>
            </a:pPr>
            <a:r>
              <a:rPr lang="en-US" sz="3100" b="1" dirty="0"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</a:rPr>
              <a:t>ANOTHER SAMPLE FOR COMPARISON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4C36CDB-A925-4CDD-94A5-EEED2C23D9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228" y="1412776"/>
            <a:ext cx="7797544" cy="529574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88509C0-0714-48C0-AE05-E92ED1F590BB}"/>
              </a:ext>
            </a:extLst>
          </p:cNvPr>
          <p:cNvSpPr txBox="1"/>
          <p:nvPr/>
        </p:nvSpPr>
        <p:spPr>
          <a:xfrm>
            <a:off x="3707904" y="6339187"/>
            <a:ext cx="27111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(Places a helmet on her head)</a:t>
            </a:r>
          </a:p>
        </p:txBody>
      </p:sp>
    </p:spTree>
    <p:extLst>
      <p:ext uri="{BB962C8B-B14F-4D97-AF65-F5344CB8AC3E}">
        <p14:creationId xmlns:p14="http://schemas.microsoft.com/office/powerpoint/2010/main" val="36256976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03648" y="1031689"/>
            <a:ext cx="66960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https://www.bigredhair.com/about/teaching-comic-books/sample-scripts/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835D5BB-CD24-4B51-8218-7256266288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3361" y="1422053"/>
            <a:ext cx="4131931" cy="52564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80D13E3-5EDF-4612-AB28-C0FBEE5025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699" y="1394599"/>
            <a:ext cx="4358232" cy="5366998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66E28A14-2F1C-4FDA-9E88-05A47F20C1E8}"/>
              </a:ext>
            </a:extLst>
          </p:cNvPr>
          <p:cNvSpPr txBox="1">
            <a:spLocks/>
          </p:cNvSpPr>
          <p:nvPr/>
        </p:nvSpPr>
        <p:spPr>
          <a:xfrm>
            <a:off x="395536" y="258595"/>
            <a:ext cx="8479757" cy="77309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dk1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fontAlgn="auto">
              <a:spcAft>
                <a:spcPts val="0"/>
              </a:spcAft>
            </a:pPr>
            <a:r>
              <a:rPr lang="en-US" sz="3100" b="1" dirty="0"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</a:rPr>
              <a:t>ANOTHER SAMPLE FOR COMPARISON</a:t>
            </a:r>
          </a:p>
        </p:txBody>
      </p:sp>
    </p:spTree>
    <p:extLst>
      <p:ext uri="{BB962C8B-B14F-4D97-AF65-F5344CB8AC3E}">
        <p14:creationId xmlns:p14="http://schemas.microsoft.com/office/powerpoint/2010/main" val="764881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38152" cy="720080"/>
          </a:xfrm>
          <a:solidFill>
            <a:schemeClr val="accent3">
              <a:lumMod val="20000"/>
              <a:lumOff val="80000"/>
            </a:schemeClr>
          </a:solidFill>
          <a:ln w="57150"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chemeClr val="accent3">
                    <a:lumMod val="75000"/>
                  </a:schemeClr>
                </a:solidFill>
              </a:rPr>
              <a:t>TERMINOLOGY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39D14B9-79C5-4CEA-86CF-64CE04814ED7}"/>
              </a:ext>
            </a:extLst>
          </p:cNvPr>
          <p:cNvSpPr txBox="1"/>
          <p:nvPr/>
        </p:nvSpPr>
        <p:spPr>
          <a:xfrm>
            <a:off x="449620" y="1916832"/>
            <a:ext cx="8448147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Panel – A panel refers to one of the boxes on a comic book page. 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Word Balloon/Speech bubble – A word balloon surrounds the dialogue </a:t>
            </a:r>
          </a:p>
          <a:p>
            <a:r>
              <a:rPr lang="en-US" dirty="0"/>
              <a:t>that a specific character is saying. 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Splash Page – A splash page refers to a page that only has one panel. 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Double Page Spread – In the same way that a Splash Page takes up </a:t>
            </a:r>
          </a:p>
          <a:p>
            <a:r>
              <a:rPr lang="en-US" dirty="0"/>
              <a:t>one whole page, a double page spread does the same but </a:t>
            </a:r>
          </a:p>
          <a:p>
            <a:r>
              <a:rPr lang="en-US" dirty="0"/>
              <a:t>across two pages. 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Caption -  Words appear in a box separated from the rest of the</a:t>
            </a:r>
          </a:p>
          <a:p>
            <a:r>
              <a:rPr lang="en-US" dirty="0"/>
              <a:t> panel or page, usually to give voice to a narrator</a:t>
            </a:r>
          </a:p>
        </p:txBody>
      </p:sp>
    </p:spTree>
    <p:extLst>
      <p:ext uri="{BB962C8B-B14F-4D97-AF65-F5344CB8AC3E}">
        <p14:creationId xmlns:p14="http://schemas.microsoft.com/office/powerpoint/2010/main" val="3419706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38152" cy="720080"/>
          </a:xfrm>
          <a:solidFill>
            <a:schemeClr val="accent3">
              <a:lumMod val="20000"/>
              <a:lumOff val="80000"/>
            </a:schemeClr>
          </a:solidFill>
          <a:ln w="57150"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chemeClr val="accent3">
                    <a:lumMod val="75000"/>
                  </a:schemeClr>
                </a:solidFill>
              </a:rPr>
              <a:t>MORE TERMINOLOGY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39D14B9-79C5-4CEA-86CF-64CE04814ED7}"/>
              </a:ext>
            </a:extLst>
          </p:cNvPr>
          <p:cNvSpPr txBox="1"/>
          <p:nvPr/>
        </p:nvSpPr>
        <p:spPr>
          <a:xfrm>
            <a:off x="421977" y="1556792"/>
            <a:ext cx="8629285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SFX = sound effect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OP or OFF = off panel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CAP = captions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Character Caption: The inner thoughts of a character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Time/Place: Example – Westchester, NY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Narration: Example – Now Professor Charles Xavier sits, somberly studying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his colorfully-costumed house-guests —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Voice Over: Character is speaking, but is not in the current panel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WH = whisper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 = burst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 = weak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TH= thought balloon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Underlined text = Bold text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Italic text = Italic text</a:t>
            </a:r>
          </a:p>
        </p:txBody>
      </p:sp>
    </p:spTree>
    <p:extLst>
      <p:ext uri="{BB962C8B-B14F-4D97-AF65-F5344CB8AC3E}">
        <p14:creationId xmlns:p14="http://schemas.microsoft.com/office/powerpoint/2010/main" val="1119901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39D14B9-79C5-4CEA-86CF-64CE04814ED7}"/>
              </a:ext>
            </a:extLst>
          </p:cNvPr>
          <p:cNvSpPr txBox="1"/>
          <p:nvPr/>
        </p:nvSpPr>
        <p:spPr>
          <a:xfrm>
            <a:off x="174048" y="764704"/>
            <a:ext cx="3437532" cy="5459115"/>
          </a:xfrm>
          <a:prstGeom prst="rect">
            <a:avLst/>
          </a:prstGeom>
        </p:spPr>
        <p:txBody>
          <a:bodyPr vert="horz" lIns="91440" tIns="45720" rIns="91440" bIns="45720" rtlCol="0">
            <a:normAutofit fontScale="40000" lnSpcReduction="20000"/>
          </a:bodyPr>
          <a:lstStyle/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 sz="2900" dirty="0">
              <a:latin typeface="+mj-lt"/>
              <a:ea typeface="+mj-ea"/>
              <a:cs typeface="+mj-cs"/>
            </a:endParaRPr>
          </a:p>
          <a:p>
            <a:pPr marL="285750" indent="-285750">
              <a:lnSpc>
                <a:spcPct val="120000"/>
              </a:lnSpc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38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Location, location, location: </a:t>
            </a:r>
            <a:r>
              <a:rPr lang="en-US" sz="38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Space? Underwater? Chicago in 2074? Alabama 1952? A fictional place(Planet Vulcan)? real place (Denver)?</a:t>
            </a:r>
          </a:p>
          <a:p>
            <a:pPr>
              <a:lnSpc>
                <a:spcPct val="120000"/>
              </a:lnSpc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 sz="38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285750" indent="-285750">
              <a:lnSpc>
                <a:spcPct val="120000"/>
              </a:lnSpc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38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Character description</a:t>
            </a:r>
            <a:r>
              <a:rPr lang="en-US" sz="38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 how they dress, culture, speech patterns, age, etc.</a:t>
            </a:r>
          </a:p>
          <a:p>
            <a:pPr>
              <a:lnSpc>
                <a:spcPct val="120000"/>
              </a:lnSpc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 sz="38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285750" indent="-285750">
              <a:lnSpc>
                <a:spcPct val="120000"/>
              </a:lnSpc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38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Visual points of view </a:t>
            </a:r>
            <a:r>
              <a:rPr lang="en-US" sz="38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(camera angle): bird’s eye, worm’s eye, close-up, panoramic, over the shoulder, silhouette, long shot (most used), </a:t>
            </a:r>
            <a:r>
              <a:rPr lang="en-US" sz="38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etc</a:t>
            </a:r>
            <a:endParaRPr lang="en-US" sz="38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 sz="38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285750" indent="-285750">
              <a:lnSpc>
                <a:spcPct val="120000"/>
              </a:lnSpc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38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Thinking Visual</a:t>
            </a:r>
            <a:r>
              <a:rPr lang="en-US" sz="38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 assume you must explain everything to the artist. Although they may have a great ‘view’ of the story, you may lose valuable scenes unless the artist sees what you see.</a:t>
            </a: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 sz="700" dirty="0"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 sz="700" dirty="0"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 sz="700" dirty="0">
              <a:latin typeface="+mj-lt"/>
              <a:ea typeface="+mj-ea"/>
              <a:cs typeface="+mj-cs"/>
            </a:endParaRPr>
          </a:p>
        </p:txBody>
      </p:sp>
      <p:sp>
        <p:nvSpPr>
          <p:cNvPr id="11" name="Freeform 31">
            <a:extLst>
              <a:ext uri="{FF2B5EF4-FFF2-40B4-BE49-F238E27FC236}">
                <a16:creationId xmlns:a16="http://schemas.microsoft.com/office/drawing/2014/main" id="{D6CEF2A9-EF08-4FB3-AFFB-C5F77AB6E0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45515" y="-1"/>
            <a:ext cx="419604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109C3C2-C0A8-4559-8462-8007573DF4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0494" y="0"/>
            <a:ext cx="457382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5">
            <a:extLst>
              <a:ext uri="{FF2B5EF4-FFF2-40B4-BE49-F238E27FC236}">
                <a16:creationId xmlns:a16="http://schemas.microsoft.com/office/drawing/2014/main" id="{4C535542-B72A-4DE0-BE5A-5EA00508C7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980683" y="2924731"/>
            <a:ext cx="6858000" cy="1008536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0C48810-9093-4DC0-93A7-21481A5E66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4376053" y="1234275"/>
            <a:ext cx="4539988" cy="4197080"/>
          </a:xfrm>
          <a:prstGeom prst="rect">
            <a:avLst/>
          </a:prstGeom>
          <a:solidFill>
            <a:srgbClr val="92D050">
              <a:alpha val="77000"/>
            </a:srgbClr>
          </a:solidFill>
          <a:effectLst/>
        </p:spPr>
      </p:pic>
      <p:sp>
        <p:nvSpPr>
          <p:cNvPr id="22" name="Rectangle 16">
            <a:extLst>
              <a:ext uri="{FF2B5EF4-FFF2-40B4-BE49-F238E27FC236}">
                <a16:creationId xmlns:a16="http://schemas.microsoft.com/office/drawing/2014/main" id="{11DF0705-615B-4CF3-A16F-8C14680D8B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31836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892814" y="241364"/>
            <a:ext cx="4573819" cy="620427"/>
          </a:xfrm>
          <a:solidFill>
            <a:schemeClr val="accent3">
              <a:lumMod val="75000"/>
            </a:schemeClr>
          </a:solidFill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DESCRIPTION</a:t>
            </a:r>
            <a:r>
              <a:rPr lang="en-US" sz="33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DUHH</a:t>
            </a:r>
          </a:p>
        </p:txBody>
      </p:sp>
      <p:pic>
        <p:nvPicPr>
          <p:cNvPr id="8" name="Graphic 7" descr="Question Mark with solid fill">
            <a:extLst>
              <a:ext uri="{FF2B5EF4-FFF2-40B4-BE49-F238E27FC236}">
                <a16:creationId xmlns:a16="http://schemas.microsoft.com/office/drawing/2014/main" id="{7FACEC6E-03E8-4493-80D8-959B813E0A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431786" y="1397620"/>
            <a:ext cx="914400" cy="914400"/>
          </a:xfrm>
          <a:prstGeom prst="rect">
            <a:avLst/>
          </a:prstGeom>
        </p:spPr>
      </p:pic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A8690F96-C500-4BDB-8656-34129C10B16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 rot="290479">
            <a:off x="4837183" y="1595432"/>
            <a:ext cx="1173706" cy="1001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363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007604" y="116632"/>
            <a:ext cx="7128792" cy="1154181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sz="3400" b="1" dirty="0"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</a:rPr>
              <a:t>Thought process differences:</a:t>
            </a:r>
            <a:br>
              <a:rPr lang="en-US" sz="3400" b="1" dirty="0"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</a:rPr>
            </a:br>
            <a:r>
              <a:rPr lang="en-US" sz="3400" b="1" dirty="0"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</a:rPr>
              <a:t>Thinking visual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3528" y="1700808"/>
            <a:ext cx="5256584" cy="2575210"/>
          </a:xfrm>
          <a:noFill/>
        </p:spPr>
        <p:txBody>
          <a:bodyPr>
            <a:normAutofit fontScale="85000" lnSpcReduction="20000"/>
          </a:bodyPr>
          <a:lstStyle/>
          <a:p>
            <a:r>
              <a:rPr lang="en-US" sz="2400" dirty="0"/>
              <a:t>Think in pictures – like a movie </a:t>
            </a:r>
          </a:p>
          <a:p>
            <a:pPr marL="0" indent="0">
              <a:buNone/>
            </a:pPr>
            <a:r>
              <a:rPr lang="en-US" sz="2400" dirty="0"/>
              <a:t>director</a:t>
            </a:r>
          </a:p>
          <a:p>
            <a:r>
              <a:rPr lang="en-US" sz="2400" dirty="0"/>
              <a:t>Images are as important as the </a:t>
            </a:r>
          </a:p>
          <a:p>
            <a:pPr marL="0" indent="0">
              <a:buNone/>
            </a:pPr>
            <a:r>
              <a:rPr lang="en-US" sz="2400" dirty="0"/>
              <a:t>dialogue &amp; plot</a:t>
            </a:r>
          </a:p>
          <a:p>
            <a:r>
              <a:rPr lang="en-US" sz="2400" dirty="0"/>
              <a:t>Some panels can be without </a:t>
            </a:r>
          </a:p>
          <a:p>
            <a:pPr marL="0" indent="0">
              <a:buNone/>
            </a:pPr>
            <a:r>
              <a:rPr lang="en-US" sz="2400" dirty="0"/>
              <a:t>any text and tell the story</a:t>
            </a:r>
          </a:p>
          <a:p>
            <a:r>
              <a:rPr lang="en-US" sz="2400" dirty="0"/>
              <a:t>Pace the story in a visual process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888B7C2-B1D6-426F-9857-9B45A8B41C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679921"/>
            <a:ext cx="3888432" cy="5947306"/>
          </a:xfrm>
          <a:prstGeom prst="rect">
            <a:avLst/>
          </a:prstGeom>
        </p:spPr>
      </p:pic>
      <p:sp>
        <p:nvSpPr>
          <p:cNvPr id="7" name="Arrow: Right 6">
            <a:extLst>
              <a:ext uri="{FF2B5EF4-FFF2-40B4-BE49-F238E27FC236}">
                <a16:creationId xmlns:a16="http://schemas.microsoft.com/office/drawing/2014/main" id="{1B4A5D7D-6E75-44ED-AAA3-34C2645A6BCA}"/>
              </a:ext>
            </a:extLst>
          </p:cNvPr>
          <p:cNvSpPr/>
          <p:nvPr/>
        </p:nvSpPr>
        <p:spPr>
          <a:xfrm rot="19823982">
            <a:off x="4175484" y="2298750"/>
            <a:ext cx="3140579" cy="507247"/>
          </a:xfrm>
          <a:prstGeom prst="rightArrow">
            <a:avLst>
              <a:gd name="adj1" fmla="val 30063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761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53834562-A68C-4590-9C84-D3589429DABB}"/>
              </a:ext>
            </a:extLst>
          </p:cNvPr>
          <p:cNvSpPr txBox="1">
            <a:spLocks/>
          </p:cNvSpPr>
          <p:nvPr/>
        </p:nvSpPr>
        <p:spPr>
          <a:xfrm>
            <a:off x="2777306" y="166449"/>
            <a:ext cx="3371751" cy="81996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/>
              <a:t>Introduction: 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0BBFA62-BAD4-4A04-AE8A-08C3BC9C88DE}"/>
              </a:ext>
            </a:extLst>
          </p:cNvPr>
          <p:cNvSpPr txBox="1"/>
          <p:nvPr/>
        </p:nvSpPr>
        <p:spPr>
          <a:xfrm>
            <a:off x="755576" y="4902956"/>
            <a:ext cx="66247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Born and raised in Tampa, Florida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14E7B98-157E-45B3-B8DC-FA6F1140552E}"/>
              </a:ext>
            </a:extLst>
          </p:cNvPr>
          <p:cNvSpPr txBox="1"/>
          <p:nvPr/>
        </p:nvSpPr>
        <p:spPr>
          <a:xfrm>
            <a:off x="1295804" y="5696507"/>
            <a:ext cx="46443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Took Creative Writing in high school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DBCB4DC-F742-4D9B-8FC2-76C30615A02F}"/>
              </a:ext>
            </a:extLst>
          </p:cNvPr>
          <p:cNvSpPr txBox="1"/>
          <p:nvPr/>
        </p:nvSpPr>
        <p:spPr>
          <a:xfrm>
            <a:off x="545236" y="6079326"/>
            <a:ext cx="68350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Got serious about writing after a </a:t>
            </a:r>
            <a:r>
              <a:rPr lang="en-US" sz="2400" i="1" dirty="0"/>
              <a:t>challenge </a:t>
            </a:r>
            <a:r>
              <a:rPr lang="en-US" sz="2400" dirty="0"/>
              <a:t>by my son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BDE8E5E-1924-47FD-A3DC-F16B2C2A93FB}"/>
              </a:ext>
            </a:extLst>
          </p:cNvPr>
          <p:cNvSpPr txBox="1"/>
          <p:nvPr/>
        </p:nvSpPr>
        <p:spPr>
          <a:xfrm>
            <a:off x="1060606" y="5295804"/>
            <a:ext cx="69830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Created my 1</a:t>
            </a:r>
            <a:r>
              <a:rPr lang="en-US" sz="2400" baseline="30000" dirty="0"/>
              <a:t>st</a:t>
            </a:r>
            <a:r>
              <a:rPr lang="en-US" sz="2400" dirty="0"/>
              <a:t> “comic book” in grade school</a:t>
            </a:r>
          </a:p>
        </p:txBody>
      </p:sp>
      <p:pic>
        <p:nvPicPr>
          <p:cNvPr id="1026" name="Picture 2" descr="At What Age Can You Teach A Child The DRSB Method? — Drawing on the Right  Side of the Brain">
            <a:extLst>
              <a:ext uri="{FF2B5EF4-FFF2-40B4-BE49-F238E27FC236}">
                <a16:creationId xmlns:a16="http://schemas.microsoft.com/office/drawing/2014/main" id="{619924CB-02E2-42A7-9C8A-16FEB7731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787454"/>
            <a:ext cx="4176464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rrow: Left 1">
            <a:extLst>
              <a:ext uri="{FF2B5EF4-FFF2-40B4-BE49-F238E27FC236}">
                <a16:creationId xmlns:a16="http://schemas.microsoft.com/office/drawing/2014/main" id="{CFA893EB-9C3A-4D2D-8D8E-126714C7061E}"/>
              </a:ext>
            </a:extLst>
          </p:cNvPr>
          <p:cNvSpPr/>
          <p:nvPr/>
        </p:nvSpPr>
        <p:spPr>
          <a:xfrm>
            <a:off x="6588224" y="1408305"/>
            <a:ext cx="2088232" cy="1536381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bg2">
                    <a:lumMod val="50000"/>
                  </a:schemeClr>
                </a:solidFill>
              </a:rPr>
              <a:t>Not me</a:t>
            </a:r>
          </a:p>
        </p:txBody>
      </p:sp>
    </p:spTree>
    <p:extLst>
      <p:ext uri="{BB962C8B-B14F-4D97-AF65-F5344CB8AC3E}">
        <p14:creationId xmlns:p14="http://schemas.microsoft.com/office/powerpoint/2010/main" val="2366637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007604" y="116632"/>
            <a:ext cx="7128792" cy="1154181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sz="3400" b="1" dirty="0"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</a:rPr>
              <a:t>Thought process differences:</a:t>
            </a:r>
            <a:br>
              <a:rPr lang="en-US" sz="3400" b="1" dirty="0"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</a:rPr>
            </a:br>
            <a:r>
              <a:rPr lang="en-US" sz="3400" b="1" dirty="0"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</a:rPr>
              <a:t>Thinking visual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3528" y="1700808"/>
            <a:ext cx="5256584" cy="2575210"/>
          </a:xfrm>
          <a:noFill/>
        </p:spPr>
        <p:txBody>
          <a:bodyPr>
            <a:normAutofit/>
          </a:bodyPr>
          <a:lstStyle/>
          <a:p>
            <a:r>
              <a:rPr lang="en-US" sz="2400" dirty="0"/>
              <a:t>Follow the flow of reading </a:t>
            </a:r>
          </a:p>
          <a:p>
            <a:pPr marL="0" indent="0">
              <a:buNone/>
            </a:pPr>
            <a:r>
              <a:rPr lang="en-US" sz="2400" dirty="0"/>
              <a:t>to make it easier on </a:t>
            </a:r>
          </a:p>
          <a:p>
            <a:pPr marL="0" indent="0">
              <a:buNone/>
            </a:pPr>
            <a:r>
              <a:rPr lang="en-US" sz="2400" dirty="0"/>
              <a:t>the reader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888B7C2-B1D6-426F-9857-9B45A8B41C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679921"/>
            <a:ext cx="3888432" cy="5947306"/>
          </a:xfrm>
          <a:prstGeom prst="rect">
            <a:avLst/>
          </a:prstGeom>
        </p:spPr>
      </p:pic>
      <p:sp>
        <p:nvSpPr>
          <p:cNvPr id="7" name="Arrow: Right 6">
            <a:extLst>
              <a:ext uri="{FF2B5EF4-FFF2-40B4-BE49-F238E27FC236}">
                <a16:creationId xmlns:a16="http://schemas.microsoft.com/office/drawing/2014/main" id="{1B4A5D7D-6E75-44ED-AAA3-34C2645A6BCA}"/>
              </a:ext>
            </a:extLst>
          </p:cNvPr>
          <p:cNvSpPr/>
          <p:nvPr/>
        </p:nvSpPr>
        <p:spPr>
          <a:xfrm rot="8363769" flipV="1">
            <a:off x="5282857" y="1843273"/>
            <a:ext cx="2025978" cy="72116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1D05246C-955B-4EB4-AEDF-BFA3DEB9704D}"/>
              </a:ext>
            </a:extLst>
          </p:cNvPr>
          <p:cNvSpPr/>
          <p:nvPr/>
        </p:nvSpPr>
        <p:spPr>
          <a:xfrm rot="20306634" flipV="1">
            <a:off x="5572042" y="2880886"/>
            <a:ext cx="2025978" cy="72116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FF06F9EA-222B-4437-A444-C520844A8C0B}"/>
              </a:ext>
            </a:extLst>
          </p:cNvPr>
          <p:cNvSpPr/>
          <p:nvPr/>
        </p:nvSpPr>
        <p:spPr>
          <a:xfrm rot="5400000" flipV="1">
            <a:off x="7626919" y="3588435"/>
            <a:ext cx="2025978" cy="72116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25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343A965-C206-4391-BA46-071A99AAED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1413802"/>
            <a:ext cx="5671988" cy="403039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9E5DB83-F8AD-48F9-BB3E-00D0B0AA1C31}"/>
              </a:ext>
            </a:extLst>
          </p:cNvPr>
          <p:cNvSpPr txBox="1"/>
          <p:nvPr/>
        </p:nvSpPr>
        <p:spPr>
          <a:xfrm>
            <a:off x="107504" y="1772816"/>
            <a:ext cx="327964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Allow the artist </a:t>
            </a:r>
          </a:p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some creative input on panels. They 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“see” 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the story better than you do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40FD84C6-DA44-470C-A518-B7FF1DBB52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1760" y="6109265"/>
            <a:ext cx="4320480" cy="40011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Bell MT" panose="02020503060305020303" pitchFamily="18" charset="0"/>
              </a:rPr>
              <a:t>https://leminslicedesigns.home.blog/ 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B4DD5DE-50DD-4AAA-B7C6-846EE1A7F4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604" y="116632"/>
            <a:ext cx="7128792" cy="1154181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sz="3400" b="1" dirty="0"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</a:rPr>
              <a:t>Thought process differences:</a:t>
            </a:r>
            <a:br>
              <a:rPr lang="en-US" sz="3400" b="1" dirty="0"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</a:rPr>
            </a:br>
            <a:r>
              <a:rPr lang="en-US" sz="3400" b="1" dirty="0"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</a:rPr>
              <a:t>Thinking visual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B10ED73-4E46-4418-886B-00BF9C3E8862}"/>
              </a:ext>
            </a:extLst>
          </p:cNvPr>
          <p:cNvSpPr/>
          <p:nvPr/>
        </p:nvSpPr>
        <p:spPr>
          <a:xfrm>
            <a:off x="3468804" y="4663856"/>
            <a:ext cx="535274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Artist Briana Wu</a:t>
            </a:r>
          </a:p>
        </p:txBody>
      </p:sp>
    </p:spTree>
    <p:extLst>
      <p:ext uri="{BB962C8B-B14F-4D97-AF65-F5344CB8AC3E}">
        <p14:creationId xmlns:p14="http://schemas.microsoft.com/office/powerpoint/2010/main" val="135742054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332656"/>
            <a:ext cx="4896544" cy="792088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PROCESS</a:t>
            </a:r>
            <a:endParaRPr lang="en-US" sz="4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55576" y="2090172"/>
            <a:ext cx="413831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The process of the script is different from our normal way of thinking when working on novels, short stories and the like…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217051D-16FD-4B31-B6F8-440532A4DD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599918" y="1844824"/>
            <a:ext cx="4185245" cy="4185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567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332656"/>
            <a:ext cx="4896544" cy="792088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PROCESS</a:t>
            </a:r>
            <a:endParaRPr lang="en-US" sz="4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1607" y="1772816"/>
            <a:ext cx="468645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B</a:t>
            </a:r>
            <a:r>
              <a:rPr lang="en-US" dirty="0"/>
              <a:t>efore diving into writing a script, you really should write an </a:t>
            </a:r>
            <a:r>
              <a:rPr lang="en-US" b="1" dirty="0"/>
              <a:t>outline </a:t>
            </a:r>
            <a:r>
              <a:rPr lang="en-US" dirty="0"/>
              <a:t>first. </a:t>
            </a:r>
          </a:p>
          <a:p>
            <a:endParaRPr lang="en-US" dirty="0"/>
          </a:p>
          <a:p>
            <a:r>
              <a:rPr lang="en-US" b="1" dirty="0"/>
              <a:t>L</a:t>
            </a:r>
            <a:r>
              <a:rPr lang="en-US" dirty="0"/>
              <a:t>ist each idea as a bullet point, then revise it to find a logical flow for the story. </a:t>
            </a:r>
          </a:p>
          <a:p>
            <a:endParaRPr lang="en-US" dirty="0"/>
          </a:p>
          <a:p>
            <a:r>
              <a:rPr lang="en-US" b="1" dirty="0"/>
              <a:t>O</a:t>
            </a:r>
            <a:r>
              <a:rPr lang="en-US" dirty="0"/>
              <a:t>nce that’s done, you’ll be able to approximate the number of panels needed to pull off each bullet point.</a:t>
            </a:r>
          </a:p>
          <a:p>
            <a:r>
              <a:rPr lang="en-US" dirty="0"/>
              <a:t> </a:t>
            </a:r>
          </a:p>
          <a:p>
            <a:r>
              <a:rPr lang="en-US" b="1" u="sng" dirty="0">
                <a:solidFill>
                  <a:srgbClr val="FFFF00"/>
                </a:solidFill>
              </a:rPr>
              <a:t>What’s my problem with this?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217051D-16FD-4B31-B6F8-440532A4DD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599918" y="1844824"/>
            <a:ext cx="4185245" cy="418524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33E44E3-63ED-485D-B22D-71ABD5A8EF00}"/>
              </a:ext>
            </a:extLst>
          </p:cNvPr>
          <p:cNvSpPr txBox="1"/>
          <p:nvPr/>
        </p:nvSpPr>
        <p:spPr>
          <a:xfrm rot="177566">
            <a:off x="5508104" y="3429000"/>
            <a:ext cx="248657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I FOUND THIS ONLINE</a:t>
            </a:r>
          </a:p>
          <a:p>
            <a:pPr algn="ctr"/>
            <a:r>
              <a:rPr lang="en-US" b="1" dirty="0"/>
              <a:t>BUT I HAVE ONE </a:t>
            </a:r>
          </a:p>
          <a:p>
            <a:pPr algn="ctr"/>
            <a:r>
              <a:rPr lang="en-US" b="1" dirty="0"/>
              <a:t>ISSUE WITH IT</a:t>
            </a:r>
          </a:p>
        </p:txBody>
      </p:sp>
      <p:sp>
        <p:nvSpPr>
          <p:cNvPr id="5" name="Arrow: Left 4">
            <a:extLst>
              <a:ext uri="{FF2B5EF4-FFF2-40B4-BE49-F238E27FC236}">
                <a16:creationId xmlns:a16="http://schemas.microsoft.com/office/drawing/2014/main" id="{730C846C-4B8C-4EB2-94A0-E44D5D197520}"/>
              </a:ext>
            </a:extLst>
          </p:cNvPr>
          <p:cNvSpPr/>
          <p:nvPr/>
        </p:nvSpPr>
        <p:spPr>
          <a:xfrm rot="17283986">
            <a:off x="5011191" y="5165562"/>
            <a:ext cx="2011387" cy="414213"/>
          </a:xfrm>
          <a:prstGeom prst="lef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9FF04F7-8CFD-4F4C-9BF7-D8F10D64AF26}"/>
              </a:ext>
            </a:extLst>
          </p:cNvPr>
          <p:cNvSpPr txBox="1"/>
          <p:nvPr/>
        </p:nvSpPr>
        <p:spPr>
          <a:xfrm>
            <a:off x="912850" y="6314940"/>
            <a:ext cx="7374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https://www.makingcomics.com/2014/03/08/write-script-comic/</a:t>
            </a:r>
          </a:p>
        </p:txBody>
      </p:sp>
    </p:spTree>
    <p:extLst>
      <p:ext uri="{BB962C8B-B14F-4D97-AF65-F5344CB8AC3E}">
        <p14:creationId xmlns:p14="http://schemas.microsoft.com/office/powerpoint/2010/main" val="327147803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332656"/>
            <a:ext cx="4896544" cy="792088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PROCESS</a:t>
            </a:r>
            <a:endParaRPr lang="en-US" sz="4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3582" y="2228671"/>
            <a:ext cx="54726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FAMOUS PLOTTER OR PANTSER ARGUMENT</a:t>
            </a:r>
          </a:p>
          <a:p>
            <a:endParaRPr lang="en-US" dirty="0"/>
          </a:p>
          <a:p>
            <a:r>
              <a:rPr lang="en-US" dirty="0"/>
              <a:t>If you are a </a:t>
            </a:r>
            <a:r>
              <a:rPr lang="en-US" i="1" dirty="0"/>
              <a:t>pantser</a:t>
            </a:r>
            <a:r>
              <a:rPr lang="en-US" dirty="0"/>
              <a:t>, how do you plan</a:t>
            </a:r>
          </a:p>
          <a:p>
            <a:r>
              <a:rPr lang="en-US" dirty="0"/>
              <a:t> or outline a comic book script?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217051D-16FD-4B31-B6F8-440532A4DD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599918" y="1844824"/>
            <a:ext cx="4185245" cy="418524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33E44E3-63ED-485D-B22D-71ABD5A8EF00}"/>
              </a:ext>
            </a:extLst>
          </p:cNvPr>
          <p:cNvSpPr txBox="1"/>
          <p:nvPr/>
        </p:nvSpPr>
        <p:spPr>
          <a:xfrm rot="189835">
            <a:off x="5508104" y="3429000"/>
            <a:ext cx="248657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I FOUND THIS ONLINE</a:t>
            </a:r>
          </a:p>
          <a:p>
            <a:pPr algn="ctr"/>
            <a:r>
              <a:rPr lang="en-US" dirty="0"/>
              <a:t>BUT I HAVE ONE </a:t>
            </a:r>
          </a:p>
          <a:p>
            <a:pPr algn="ctr"/>
            <a:r>
              <a:rPr lang="en-US" dirty="0"/>
              <a:t>ISSUE WITH IT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9FF04F7-8CFD-4F4C-9BF7-D8F10D64AF26}"/>
              </a:ext>
            </a:extLst>
          </p:cNvPr>
          <p:cNvSpPr txBox="1"/>
          <p:nvPr/>
        </p:nvSpPr>
        <p:spPr>
          <a:xfrm>
            <a:off x="912850" y="6314940"/>
            <a:ext cx="7374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https://www.makingcomics.com/2014/03/08/write-script-comic/</a:t>
            </a:r>
          </a:p>
        </p:txBody>
      </p:sp>
    </p:spTree>
    <p:extLst>
      <p:ext uri="{BB962C8B-B14F-4D97-AF65-F5344CB8AC3E}">
        <p14:creationId xmlns:p14="http://schemas.microsoft.com/office/powerpoint/2010/main" val="1539041692"/>
      </p:ext>
    </p:extLst>
  </p:cSld>
  <p:clrMapOvr>
    <a:masterClrMapping/>
  </p:clrMapOvr>
  <p:transition spd="slow">
    <p:wip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 txBox="1">
            <a:spLocks/>
          </p:cNvSpPr>
          <p:nvPr/>
        </p:nvSpPr>
        <p:spPr>
          <a:xfrm>
            <a:off x="402056" y="234136"/>
            <a:ext cx="2497746" cy="164198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457200" fontAlgn="auto">
              <a:spcAft>
                <a:spcPts val="600"/>
              </a:spcAft>
            </a:pPr>
            <a:endParaRPr lang="en-US" sz="42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86EAD8C-E6F5-45BA-86CF-3EED09D847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extBox 1"/>
          <p:cNvSpPr txBox="1"/>
          <p:nvPr/>
        </p:nvSpPr>
        <p:spPr>
          <a:xfrm>
            <a:off x="277880" y="1717349"/>
            <a:ext cx="3198130" cy="38099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ts val="1000"/>
              </a:spcBef>
              <a:buClr>
                <a:schemeClr val="accent1"/>
              </a:buClr>
              <a:buSzPct val="80000"/>
            </a:pPr>
            <a:r>
              <a:rPr lang="en-US" sz="2400" dirty="0">
                <a:latin typeface="+mj-lt"/>
                <a:ea typeface="+mj-ea"/>
                <a:cs typeface="+mj-cs"/>
              </a:rPr>
              <a:t>Another show of hands  -  how many plotters…</a:t>
            </a:r>
            <a:endParaRPr lang="en-US" dirty="0">
              <a:latin typeface="+mj-lt"/>
              <a:ea typeface="+mj-ea"/>
              <a:cs typeface="+mj-cs"/>
            </a:endParaRPr>
          </a:p>
          <a:p>
            <a:pPr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 dirty="0">
              <a:latin typeface="+mj-lt"/>
              <a:ea typeface="+mj-ea"/>
              <a:cs typeface="+mj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29EFA1-50F3-4FA5-BD1A-C313435FDF72}"/>
              </a:ext>
            </a:extLst>
          </p:cNvPr>
          <p:cNvSpPr txBox="1"/>
          <p:nvPr/>
        </p:nvSpPr>
        <p:spPr>
          <a:xfrm>
            <a:off x="80541" y="2921189"/>
            <a:ext cx="35696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400" dirty="0" err="1"/>
              <a:t>Pantsers</a:t>
            </a:r>
            <a:r>
              <a:rPr lang="en-US" sz="2400" dirty="0"/>
              <a:t>?</a:t>
            </a:r>
          </a:p>
        </p:txBody>
      </p:sp>
      <p:pic>
        <p:nvPicPr>
          <p:cNvPr id="7" name="Picture 6" descr="A picture containing plate&#10;&#10;Description automatically generated">
            <a:extLst>
              <a:ext uri="{FF2B5EF4-FFF2-40B4-BE49-F238E27FC236}">
                <a16:creationId xmlns:a16="http://schemas.microsoft.com/office/drawing/2014/main" id="{EB3A887C-65B7-473C-BEC8-07A0B624CB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3713693" y="4197049"/>
            <a:ext cx="5401529" cy="2668113"/>
          </a:xfrm>
          <a:prstGeom prst="rect">
            <a:avLst/>
          </a:prstGeom>
        </p:spPr>
      </p:pic>
      <p:pic>
        <p:nvPicPr>
          <p:cNvPr id="15" name="Picture 14" descr="A picture containing plate&#10;&#10;Description automatically generated">
            <a:extLst>
              <a:ext uri="{FF2B5EF4-FFF2-40B4-BE49-F238E27FC236}">
                <a16:creationId xmlns:a16="http://schemas.microsoft.com/office/drawing/2014/main" id="{FBF55F50-7C18-478A-A734-3E3D4E7476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52932" y="4183325"/>
            <a:ext cx="5401529" cy="26681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E376919-C6AB-48C9-BA96-5AD3B5408F6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3767" y="4250453"/>
            <a:ext cx="3996465" cy="259319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7A8C827-F375-4EB1-98E5-7A26C4A858B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-468560" y="2945631"/>
            <a:ext cx="9144000" cy="51435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51F873C-846B-4746-A5DC-4F1AECB6AD1D}"/>
              </a:ext>
            </a:extLst>
          </p:cNvPr>
          <p:cNvSpPr txBox="1"/>
          <p:nvPr/>
        </p:nvSpPr>
        <p:spPr>
          <a:xfrm>
            <a:off x="251520" y="332656"/>
            <a:ext cx="4896544" cy="792088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PROCESS</a:t>
            </a:r>
            <a:endParaRPr lang="en-US" sz="4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9369207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A479AF7-63E6-46DE-AF4E-BB4EB02A44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4241" y="371165"/>
            <a:ext cx="4527650" cy="615417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272460" y="485154"/>
            <a:ext cx="4896544" cy="792088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isometricOffAxis2Left"/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PROCESS</a:t>
            </a:r>
            <a:endParaRPr lang="en-US" sz="4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12592A7-0720-4CFD-839E-D5F92589C659}"/>
              </a:ext>
            </a:extLst>
          </p:cNvPr>
          <p:cNvSpPr txBox="1"/>
          <p:nvPr/>
        </p:nvSpPr>
        <p:spPr>
          <a:xfrm>
            <a:off x="5148064" y="1776427"/>
            <a:ext cx="3985386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THE PROCESS FOR MY GRAPHIC</a:t>
            </a:r>
          </a:p>
          <a:p>
            <a:r>
              <a:rPr lang="en-US" b="1" dirty="0"/>
              <a:t>NOVEL “</a:t>
            </a: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GLEEMA 3</a:t>
            </a:r>
            <a:r>
              <a:rPr lang="en-US" b="1" dirty="0"/>
              <a:t>”</a:t>
            </a:r>
          </a:p>
          <a:p>
            <a:endParaRPr lang="en-US" dirty="0"/>
          </a:p>
          <a:p>
            <a:r>
              <a:rPr lang="en-US" dirty="0"/>
              <a:t>I knew how many pages I wanted</a:t>
            </a:r>
          </a:p>
          <a:p>
            <a:r>
              <a:rPr lang="en-US" dirty="0"/>
              <a:t>I wrote the script</a:t>
            </a:r>
          </a:p>
          <a:p>
            <a:r>
              <a:rPr lang="en-US" dirty="0"/>
              <a:t>I gathered that many pages</a:t>
            </a:r>
          </a:p>
          <a:p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8C79CB2-226A-4499-883F-4575ACF3E533}"/>
              </a:ext>
            </a:extLst>
          </p:cNvPr>
          <p:cNvSpPr txBox="1"/>
          <p:nvPr/>
        </p:nvSpPr>
        <p:spPr>
          <a:xfrm>
            <a:off x="5124141" y="3810429"/>
            <a:ext cx="389561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 thumbnail sketched every page</a:t>
            </a:r>
          </a:p>
          <a:p>
            <a:r>
              <a:rPr lang="en-US" dirty="0"/>
              <a:t> to fit the page count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560857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A479AF7-63E6-46DE-AF4E-BB4EB02A44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0690" y="346722"/>
            <a:ext cx="4535284" cy="616455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12592A7-0720-4CFD-839E-D5F92589C659}"/>
              </a:ext>
            </a:extLst>
          </p:cNvPr>
          <p:cNvSpPr txBox="1"/>
          <p:nvPr/>
        </p:nvSpPr>
        <p:spPr>
          <a:xfrm>
            <a:off x="4817549" y="2090172"/>
            <a:ext cx="4185761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  <a:p>
            <a:r>
              <a:rPr lang="en-US" dirty="0"/>
              <a:t>Some artists call this the “thumbnail </a:t>
            </a:r>
          </a:p>
          <a:p>
            <a:r>
              <a:rPr lang="en-US" dirty="0"/>
              <a:t>breakdown system” and prefer it</a:t>
            </a:r>
          </a:p>
          <a:p>
            <a:r>
              <a:rPr lang="en-US" dirty="0"/>
              <a:t>to the full script or “Marvel Method”</a:t>
            </a:r>
          </a:p>
          <a:p>
            <a:r>
              <a:rPr lang="en-US" dirty="0"/>
              <a:t>because it gives them a clear view</a:t>
            </a:r>
          </a:p>
          <a:p>
            <a:r>
              <a:rPr lang="en-US" dirty="0"/>
              <a:t>of what the writer ‘sees’, including</a:t>
            </a:r>
          </a:p>
          <a:p>
            <a:r>
              <a:rPr lang="en-US" dirty="0"/>
              <a:t>camera angles, lighting, </a:t>
            </a:r>
            <a:r>
              <a:rPr lang="en-US" dirty="0" err="1"/>
              <a:t>etc</a:t>
            </a:r>
            <a:r>
              <a:rPr lang="en-US" dirty="0"/>
              <a:t>…</a:t>
            </a:r>
          </a:p>
          <a:p>
            <a:endParaRPr lang="en-US" dirty="0"/>
          </a:p>
          <a:p>
            <a:r>
              <a:rPr lang="en-US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BUT…..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765805-D274-4349-A594-9ACFACD705B5}"/>
              </a:ext>
            </a:extLst>
          </p:cNvPr>
          <p:cNvSpPr txBox="1"/>
          <p:nvPr/>
        </p:nvSpPr>
        <p:spPr>
          <a:xfrm>
            <a:off x="4272460" y="485154"/>
            <a:ext cx="4896544" cy="792088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isometricOffAxis2Left"/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PROCESS</a:t>
            </a:r>
            <a:endParaRPr lang="en-US" sz="4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8482628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A479AF7-63E6-46DE-AF4E-BB4EB02A44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9846" y="346722"/>
            <a:ext cx="4535284" cy="616455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12592A7-0720-4CFD-839E-D5F92589C659}"/>
              </a:ext>
            </a:extLst>
          </p:cNvPr>
          <p:cNvSpPr txBox="1"/>
          <p:nvPr/>
        </p:nvSpPr>
        <p:spPr>
          <a:xfrm>
            <a:off x="4715130" y="1988840"/>
            <a:ext cx="4511171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  <a:p>
            <a:r>
              <a:rPr lang="en-US" dirty="0"/>
              <a:t>Not everyone can follow that method</a:t>
            </a:r>
          </a:p>
          <a:p>
            <a:r>
              <a:rPr lang="en-US" dirty="0" err="1"/>
              <a:t>Soooo</a:t>
            </a:r>
            <a:r>
              <a:rPr lang="en-US" dirty="0"/>
              <a:t>…</a:t>
            </a:r>
          </a:p>
          <a:p>
            <a:r>
              <a:rPr lang="en-US" dirty="0"/>
              <a:t>How do </a:t>
            </a:r>
            <a:r>
              <a:rPr lang="en-US" b="1" dirty="0"/>
              <a:t>you</a:t>
            </a:r>
            <a:r>
              <a:rPr lang="en-US" dirty="0"/>
              <a:t> the prose writer, switch to </a:t>
            </a:r>
          </a:p>
          <a:p>
            <a:r>
              <a:rPr lang="en-US" dirty="0"/>
              <a:t>script style? Let’s start with dialogue…</a:t>
            </a:r>
          </a:p>
          <a:p>
            <a:r>
              <a:rPr lang="en-US" b="1" dirty="0"/>
              <a:t>But wait</a:t>
            </a:r>
            <a:r>
              <a:rPr lang="en-US" dirty="0"/>
              <a:t>… let’s see the before and </a:t>
            </a:r>
          </a:p>
          <a:p>
            <a:r>
              <a:rPr lang="en-US" dirty="0"/>
              <a:t>after comparison of </a:t>
            </a:r>
            <a:r>
              <a:rPr lang="en-US" b="1" i="1" u="sng" dirty="0"/>
              <a:t>this</a:t>
            </a:r>
            <a:r>
              <a:rPr lang="en-US" dirty="0"/>
              <a:t> particular </a:t>
            </a:r>
          </a:p>
          <a:p>
            <a:r>
              <a:rPr lang="en-US" dirty="0"/>
              <a:t>page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2379C4D-F2B7-42FD-8531-27CB479D2646}"/>
              </a:ext>
            </a:extLst>
          </p:cNvPr>
          <p:cNvSpPr txBox="1"/>
          <p:nvPr/>
        </p:nvSpPr>
        <p:spPr>
          <a:xfrm>
            <a:off x="4272460" y="485154"/>
            <a:ext cx="4896544" cy="792088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isometricOffAxis2Left"/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PROCESS</a:t>
            </a:r>
            <a:endParaRPr lang="en-US" sz="4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8910105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A479AF7-63E6-46DE-AF4E-BB4EB02A44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716" y="0"/>
            <a:ext cx="4535284" cy="6858000"/>
          </a:xfrm>
          <a:prstGeom prst="rect">
            <a:avLst/>
          </a:prstGeom>
        </p:spPr>
      </p:pic>
      <p:pic>
        <p:nvPicPr>
          <p:cNvPr id="4" name="Picture 3" descr="Diagram, calendar&#10;&#10;Description automatically generated">
            <a:extLst>
              <a:ext uri="{FF2B5EF4-FFF2-40B4-BE49-F238E27FC236}">
                <a16:creationId xmlns:a16="http://schemas.microsoft.com/office/drawing/2014/main" id="{BA767A70-0768-43E8-AC1D-C5573B4C3B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0494" y="0"/>
            <a:ext cx="47691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623501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7704" y="116632"/>
            <a:ext cx="5728680" cy="792088"/>
          </a:xfrm>
          <a:ln>
            <a:solidFill>
              <a:srgbClr val="92D05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n-US" sz="4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THE  CHALLENGE…</a:t>
            </a:r>
          </a:p>
        </p:txBody>
      </p:sp>
      <p:pic>
        <p:nvPicPr>
          <p:cNvPr id="1026" name="Picture 2" descr="C:\Users\myDELL\Pictures\fampix\eriq_4thgrade_feb2007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556792"/>
            <a:ext cx="3907245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20072" y="837190"/>
            <a:ext cx="3138687" cy="3138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27984" y="3975877"/>
            <a:ext cx="3842386" cy="2579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255297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AA085689-791F-4B8F-9F30-12415B97D3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3027759" cy="418831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A3FED7F-6821-47C0-A464-E9278B2412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141809" cy="2365453"/>
          </a:xfrm>
          <a:prstGeom prst="rect">
            <a:avLst/>
          </a:prstGeom>
        </p:spPr>
      </p:pic>
      <p:sp>
        <p:nvSpPr>
          <p:cNvPr id="28" name="Oval 27">
            <a:extLst>
              <a:ext uri="{FF2B5EF4-FFF2-40B4-BE49-F238E27FC236}">
                <a16:creationId xmlns:a16="http://schemas.microsoft.com/office/drawing/2014/main" id="{8F54B2FB-3F54-4350-8D1B-F86D677CA7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56759" y="1676400"/>
            <a:ext cx="211455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561B34F5-88E5-4711-BC16-3005C29AD7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5999559" y="0"/>
            <a:ext cx="1202540" cy="1141407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F3661D0-2268-4D3E-88BA-0647BCBE33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6456759" y="6096000"/>
            <a:ext cx="745300" cy="762000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DDB56DB5-0324-4F79-9AB8-CB18C1DC87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6" name="Content Placeholder 15" descr="Graphical user interface&#10;&#10;Description automatically generated">
            <a:extLst>
              <a:ext uri="{FF2B5EF4-FFF2-40B4-BE49-F238E27FC236}">
                <a16:creationId xmlns:a16="http://schemas.microsoft.com/office/drawing/2014/main" id="{0C4C7D39-A5B9-4CA2-A8D6-7B560C16100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21" r="15622"/>
          <a:stretch/>
        </p:blipFill>
        <p:spPr>
          <a:xfrm>
            <a:off x="3476010" y="10"/>
            <a:ext cx="5670097" cy="6857990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B86EAD8C-E6F5-45BA-86CF-3EED09D847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DCAEF76-C514-49FD-9021-FC35F42AF943}"/>
              </a:ext>
            </a:extLst>
          </p:cNvPr>
          <p:cNvSpPr txBox="1"/>
          <p:nvPr/>
        </p:nvSpPr>
        <p:spPr>
          <a:xfrm>
            <a:off x="570904" y="2528753"/>
            <a:ext cx="1949060" cy="24314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Ok, back to 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dialogue 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sample…</a:t>
            </a:r>
          </a:p>
          <a:p>
            <a:pPr>
              <a:spcAft>
                <a:spcPts val="600"/>
              </a:spcAft>
            </a:pP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thology Regular" pitchFamily="2" charset="0"/>
            </a:endParaRPr>
          </a:p>
          <a:p>
            <a:pPr>
              <a:spcAft>
                <a:spcPts val="600"/>
              </a:spcAft>
            </a:pPr>
            <a:endParaRPr lang="en-US" sz="3600" dirty="0"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nard MT Condensed" panose="020508060609050204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F156935-FE42-4BE8-8041-1E5C6F675987}"/>
              </a:ext>
            </a:extLst>
          </p:cNvPr>
          <p:cNvSpPr txBox="1"/>
          <p:nvPr/>
        </p:nvSpPr>
        <p:spPr>
          <a:xfrm>
            <a:off x="113692" y="6327685"/>
            <a:ext cx="34043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latin typeface="Arial Rounded MT Bold" panose="020F0704030504030204" pitchFamily="34" charset="0"/>
              </a:rPr>
              <a:t>http://tinyurl.com/qirecomics</a:t>
            </a:r>
          </a:p>
        </p:txBody>
      </p:sp>
      <p:pic>
        <p:nvPicPr>
          <p:cNvPr id="3" name="Picture 2" descr="A picture containing drawing, light&#10;&#10;Description automatically generated">
            <a:extLst>
              <a:ext uri="{FF2B5EF4-FFF2-40B4-BE49-F238E27FC236}">
                <a16:creationId xmlns:a16="http://schemas.microsoft.com/office/drawing/2014/main" id="{6A61A028-225B-4570-87C8-92B6A1BED1E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10" y="3683599"/>
            <a:ext cx="3373075" cy="78294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51520" y="332656"/>
            <a:ext cx="4896544" cy="646331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360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 Rounded MT Bold" panose="020F0704030504030204" pitchFamily="34" charset="0"/>
              </a:rPr>
              <a:t>PROSE TO SCRIPT…</a:t>
            </a:r>
          </a:p>
        </p:txBody>
      </p:sp>
    </p:spTree>
    <p:extLst>
      <p:ext uri="{BB962C8B-B14F-4D97-AF65-F5344CB8AC3E}">
        <p14:creationId xmlns:p14="http://schemas.microsoft.com/office/powerpoint/2010/main" val="389932071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7630" y="1412776"/>
            <a:ext cx="7992888" cy="489654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The three friends convened in the living room of the massive townhome apartment. Ruben, steadily glaring out his prized telescope, gasped at the sight in the viewfinder.</a:t>
            </a:r>
          </a:p>
          <a:p>
            <a:pPr marL="0" indent="0">
              <a:buNone/>
            </a:pP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“Aha, see? It </a:t>
            </a:r>
            <a:r>
              <a:rPr lang="en-US" sz="2000" i="1" dirty="0">
                <a:latin typeface="Cambria" panose="02040503050406030204" pitchFamily="18" charset="0"/>
                <a:ea typeface="Cambria" panose="02040503050406030204" pitchFamily="18" charset="0"/>
              </a:rPr>
              <a:t>was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a meteorite! We need to drive down there. I have to see this!”</a:t>
            </a:r>
          </a:p>
          <a:p>
            <a:pPr marL="0" indent="0">
              <a:buNone/>
            </a:pP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Mark backed away, holding a half  sandwich in hand, “Here we go again. Rube, by the time it hits earth it’ll be dust.”</a:t>
            </a:r>
          </a:p>
          <a:p>
            <a:pPr marL="0" indent="0">
              <a:buNone/>
            </a:pP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“Not always bro, this one looked promising”</a:t>
            </a:r>
          </a:p>
          <a:p>
            <a:pPr marL="0" indent="0">
              <a:buNone/>
            </a:pP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Ruben led the two out the door after grabbing his keys.</a:t>
            </a:r>
          </a:p>
          <a:p>
            <a:pPr marL="0" indent="0">
              <a:buNone/>
            </a:pP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“Well Mark, you know my brother. Looking through that telescope is his thing, just like the computer is with you.” Hector smirked.</a:t>
            </a:r>
          </a:p>
          <a:p>
            <a:pPr marL="0" indent="0">
              <a:buNone/>
            </a:pP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“Yeah, and you with your magic stuff and kung fu stuff.” he replied.</a:t>
            </a:r>
          </a:p>
          <a:p>
            <a:pPr marL="0" indent="0">
              <a:buNone/>
            </a:pP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When the Jeep screeched to a halt in the field miles away…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C42C2CC-48BB-40D0-9DBF-4C7A082F23E3}"/>
              </a:ext>
            </a:extLst>
          </p:cNvPr>
          <p:cNvSpPr txBox="1"/>
          <p:nvPr/>
        </p:nvSpPr>
        <p:spPr>
          <a:xfrm>
            <a:off x="1787930" y="274650"/>
            <a:ext cx="5568421" cy="76944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PROSE TO SCRIPT</a:t>
            </a:r>
            <a:r>
              <a:rPr lang="en-US" sz="4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…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5E5910E-F5E4-45C5-AAA8-EAC70FF70D96}"/>
              </a:ext>
            </a:extLst>
          </p:cNvPr>
          <p:cNvSpPr txBox="1"/>
          <p:nvPr/>
        </p:nvSpPr>
        <p:spPr>
          <a:xfrm>
            <a:off x="3659707" y="1074037"/>
            <a:ext cx="1928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PROSE VERSION</a:t>
            </a:r>
          </a:p>
        </p:txBody>
      </p:sp>
    </p:spTree>
    <p:extLst>
      <p:ext uri="{BB962C8B-B14F-4D97-AF65-F5344CB8AC3E}">
        <p14:creationId xmlns:p14="http://schemas.microsoft.com/office/powerpoint/2010/main" val="3172692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FA4D13C4-B88F-4ED0-8E34-83676AC51A64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 bwMode="auto">
          <a:xfrm>
            <a:off x="167141" y="1382285"/>
            <a:ext cx="8908657" cy="4093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1" i="1" u="none" strike="noStrike" cap="none" normalizeH="0" baseline="0" dirty="0">
                <a:ln>
                  <a:noFill/>
                </a:ln>
                <a:effectLst/>
                <a:latin typeface="Cambria" panose="02040503050406030204" pitchFamily="18" charset="0"/>
                <a:ea typeface="Cambria" panose="02040503050406030204" pitchFamily="18" charset="0"/>
                <a:cs typeface="Arial Unicode MS" panose="020B0604020202020204" pitchFamily="34" charset="-128"/>
              </a:rPr>
              <a:t>Splash: 	Scenic Florida panoramic setting with meteorite crashing to earth.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000" b="0" i="0" u="none" strike="noStrike" cap="none" normalizeH="0" baseline="0" dirty="0">
              <a:ln>
                <a:noFill/>
              </a:ln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 Unicode MS" panose="020B0604020202020204" pitchFamily="34" charset="-128"/>
              </a:rPr>
              <a:t>(panel  1)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 Unicode MS" panose="020B0604020202020204" pitchFamily="34" charset="-128"/>
              </a:rPr>
              <a:t>Telescope peering out window. Ruben is staring through the eyepiece.</a:t>
            </a:r>
            <a:endParaRPr kumimoji="0" lang="en-US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 Unicode MS" panose="020B0604020202020204" pitchFamily="34" charset="-128"/>
              </a:rPr>
              <a:t>		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 Unicode MS" panose="020B0604020202020204" pitchFamily="34" charset="-128"/>
              </a:rPr>
              <a:t>Ruben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 Unicode MS" panose="020B0604020202020204" pitchFamily="34" charset="-128"/>
              </a:rPr>
              <a:t>:	Aha!</a:t>
            </a:r>
            <a:endParaRPr kumimoji="0" lang="en-US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 Unicode MS" panose="020B0604020202020204" pitchFamily="34" charset="-128"/>
              </a:rPr>
              <a:t>(panel  2) 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 Unicode MS" panose="020B0604020202020204" pitchFamily="34" charset="-128"/>
              </a:rPr>
              <a:t>Ruben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 Unicode MS" panose="020B0604020202020204" pitchFamily="34" charset="-128"/>
              </a:rPr>
              <a:t>: See? It </a:t>
            </a:r>
            <a:r>
              <a:rPr kumimoji="0" lang="en-US" altLang="en-US" sz="20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 Unicode MS" panose="020B0604020202020204" pitchFamily="34" charset="-128"/>
              </a:rPr>
              <a:t>was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 Unicode MS" panose="020B0604020202020204" pitchFamily="34" charset="-128"/>
              </a:rPr>
              <a:t> a meteorite! We need to drive down there.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 Unicode MS" panose="020B0604020202020204" pitchFamily="34" charset="-128"/>
              </a:rPr>
              <a:t>I have to see this!</a:t>
            </a:r>
            <a:endParaRPr kumimoji="0" lang="en-US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 Unicode MS" panose="020B0604020202020204" pitchFamily="34" charset="-128"/>
              </a:rPr>
              <a:t>(panel  3)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 Unicode MS" panose="020B0604020202020204" pitchFamily="34" charset="-128"/>
              </a:rPr>
              <a:t>Mark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 Unicode MS" panose="020B0604020202020204" pitchFamily="34" charset="-128"/>
              </a:rPr>
              <a:t>:	 Here we go again. Rube, by the time it hits earth it’ll be dust.</a:t>
            </a:r>
            <a:endParaRPr kumimoji="0" lang="en-US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 Unicode MS" panose="020B0604020202020204" pitchFamily="34" charset="-128"/>
              </a:rPr>
              <a:t>(panel  4)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 Unicode MS" panose="020B0604020202020204" pitchFamily="34" charset="-128"/>
              </a:rPr>
              <a:t>Ruben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 Unicode MS" panose="020B0604020202020204" pitchFamily="34" charset="-128"/>
              </a:rPr>
              <a:t>: Not always bro. This one looked promising.</a:t>
            </a:r>
            <a:endParaRPr kumimoji="0" lang="en-US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 Unicode MS" panose="020B0604020202020204" pitchFamily="34" charset="-128"/>
              </a:rPr>
              <a:t>(panel  5)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 Unicode MS" panose="020B0604020202020204" pitchFamily="34" charset="-128"/>
              </a:rPr>
              <a:t>Hector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 Unicode MS" panose="020B0604020202020204" pitchFamily="34" charset="-128"/>
              </a:rPr>
              <a:t>: Well Mark, you know my brother. Looking through that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 Unicode MS" panose="020B0604020202020204" pitchFamily="34" charset="-128"/>
              </a:rPr>
              <a:t> telescope is his thing, just like the computer is with you.</a:t>
            </a:r>
            <a:endParaRPr kumimoji="0" lang="en-US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 Unicode MS" panose="020B0604020202020204" pitchFamily="34" charset="-128"/>
              </a:rPr>
              <a:t>Mark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 Unicode MS" panose="020B0604020202020204" pitchFamily="34" charset="-128"/>
              </a:rPr>
              <a:t>:	Yeah, and you with your magic stuff and kung fu stuff.</a:t>
            </a:r>
            <a:endParaRPr kumimoji="0" lang="en-US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 Unicode MS" panose="020B0604020202020204" pitchFamily="34" charset="-128"/>
              </a:rPr>
              <a:t>(panel  6)</a:t>
            </a:r>
            <a:endParaRPr kumimoji="0" lang="en-US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 Unicode MS" panose="020B0604020202020204" pitchFamily="34" charset="-128"/>
              </a:rPr>
              <a:t>Ruben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 Unicode MS" panose="020B0604020202020204" pitchFamily="34" charset="-128"/>
              </a:rPr>
              <a:t>:	There! There it is!</a:t>
            </a:r>
            <a:endParaRPr kumimoji="0" lang="en-US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F6C81BB-5BC6-4C0F-ACB0-DCB57D63D112}"/>
              </a:ext>
            </a:extLst>
          </p:cNvPr>
          <p:cNvSpPr txBox="1"/>
          <p:nvPr/>
        </p:nvSpPr>
        <p:spPr>
          <a:xfrm>
            <a:off x="1787930" y="274650"/>
            <a:ext cx="5568421" cy="76944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PROSE TO SCRIPT</a:t>
            </a:r>
            <a:r>
              <a:rPr lang="en-US" sz="4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…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3DCC8BA-C586-4BEA-BDFC-26A55C316363}"/>
              </a:ext>
            </a:extLst>
          </p:cNvPr>
          <p:cNvSpPr txBox="1"/>
          <p:nvPr/>
        </p:nvSpPr>
        <p:spPr>
          <a:xfrm>
            <a:off x="3659707" y="1074037"/>
            <a:ext cx="19431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SCRIPT VERSION</a:t>
            </a:r>
          </a:p>
        </p:txBody>
      </p:sp>
    </p:spTree>
    <p:extLst>
      <p:ext uri="{BB962C8B-B14F-4D97-AF65-F5344CB8AC3E}">
        <p14:creationId xmlns:p14="http://schemas.microsoft.com/office/powerpoint/2010/main" val="1197978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FA4D13C4-B88F-4ED0-8E34-83676AC51A64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 bwMode="auto">
          <a:xfrm>
            <a:off x="307988" y="1473631"/>
            <a:ext cx="8810040" cy="4708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u="none" strike="noStrike" cap="none" normalizeH="0" baseline="0" dirty="0">
                <a:ln>
                  <a:noFill/>
                </a:ln>
                <a:effectLst/>
                <a:latin typeface="Cambria" panose="02040503050406030204" pitchFamily="18" charset="0"/>
                <a:ea typeface="Cambria" panose="02040503050406030204" pitchFamily="18" charset="0"/>
                <a:cs typeface="Arial Unicode MS" panose="020B0604020202020204" pitchFamily="34" charset="-128"/>
              </a:rPr>
              <a:t>Nicole slept heavy on the bed, earbuds on. The cracked open window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u="none" strike="noStrike" cap="none" normalizeH="0" baseline="0" dirty="0">
                <a:ln>
                  <a:noFill/>
                </a:ln>
                <a:effectLst/>
                <a:latin typeface="Cambria" panose="02040503050406030204" pitchFamily="18" charset="0"/>
                <a:ea typeface="Cambria" panose="02040503050406030204" pitchFamily="18" charset="0"/>
                <a:cs typeface="Arial Unicode MS" panose="020B0604020202020204" pitchFamily="34" charset="-128"/>
              </a:rPr>
              <a:t>allowed a mysterious fog to enter her room unannounced and it slowly took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u="none" strike="noStrike" cap="none" normalizeH="0" baseline="0" dirty="0">
                <a:ln>
                  <a:noFill/>
                </a:ln>
                <a:effectLst/>
                <a:latin typeface="Cambria" panose="02040503050406030204" pitchFamily="18" charset="0"/>
                <a:ea typeface="Cambria" panose="02040503050406030204" pitchFamily="18" charset="0"/>
                <a:cs typeface="Arial Unicode MS" panose="020B0604020202020204" pitchFamily="34" charset="-128"/>
              </a:rPr>
              <a:t>form into human shape.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Her miniature Terrier took note and the barking ensued, waking the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teenager from her deep slumber – just as the lips that formed on the foggy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form approached her dribble.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Nicole hopped up, wiping her eyes as the fog slowly rolled back out of the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window, her small protector stood erect at the edge of the bed barking until the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l</a:t>
            </a:r>
            <a:r>
              <a:rPr kumimoji="0" lang="en-US" altLang="en-US" sz="200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ast of the visitor rolled away out of view outside.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“Max? What’s wrong?”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The dog hopped up to her face and greeted her with multiple licks to her face.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“Oh Max, I had the weirdest dream. David came back and wanted to kiss me.”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The pet stared at her as if he understood.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“Maxie, do you think I’ll ever see David again?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She pulled off her </a:t>
            </a:r>
            <a:r>
              <a:rPr lang="en-US" alt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covers to get up while the dog stared out the window.</a:t>
            </a:r>
            <a:endParaRPr kumimoji="0" lang="en-US" altLang="en-US" sz="200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F6C81BB-5BC6-4C0F-ACB0-DCB57D63D112}"/>
              </a:ext>
            </a:extLst>
          </p:cNvPr>
          <p:cNvSpPr txBox="1"/>
          <p:nvPr/>
        </p:nvSpPr>
        <p:spPr>
          <a:xfrm>
            <a:off x="1787930" y="274650"/>
            <a:ext cx="5568421" cy="76944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PROSE TO SCRIPT</a:t>
            </a:r>
            <a:r>
              <a:rPr lang="en-US" sz="4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…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3DCC8BA-C586-4BEA-BDFC-26A55C316363}"/>
              </a:ext>
            </a:extLst>
          </p:cNvPr>
          <p:cNvSpPr txBox="1"/>
          <p:nvPr/>
        </p:nvSpPr>
        <p:spPr>
          <a:xfrm>
            <a:off x="3659707" y="1074037"/>
            <a:ext cx="22317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ANOTHER TRY AT IT</a:t>
            </a:r>
          </a:p>
        </p:txBody>
      </p:sp>
    </p:spTree>
    <p:extLst>
      <p:ext uri="{BB962C8B-B14F-4D97-AF65-F5344CB8AC3E}">
        <p14:creationId xmlns:p14="http://schemas.microsoft.com/office/powerpoint/2010/main" val="97826760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FA4D13C4-B88F-4ED0-8E34-83676AC51A64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 bwMode="auto">
          <a:xfrm>
            <a:off x="251520" y="1144734"/>
            <a:ext cx="8258992" cy="5955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900" i="1" u="none" strike="noStrike" cap="none" normalizeH="0" baseline="0" dirty="0">
                <a:ln>
                  <a:noFill/>
                </a:ln>
                <a:effectLst/>
                <a:latin typeface="Cambria" panose="02040503050406030204" pitchFamily="18" charset="0"/>
                <a:ea typeface="Cambria" panose="02040503050406030204" pitchFamily="18" charset="0"/>
                <a:cs typeface="Arial Unicode MS" panose="020B0604020202020204" pitchFamily="34" charset="-128"/>
              </a:rPr>
              <a:t>Splash: 	Bedroom, birds eye view, teenage girl snoring in bed, headphones on.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900" i="1" dirty="0">
                <a:latin typeface="Cambria" panose="02040503050406030204" pitchFamily="18" charset="0"/>
                <a:ea typeface="Cambria" panose="02040503050406030204" pitchFamily="18" charset="0"/>
                <a:cs typeface="Arial Unicode MS" panose="020B0604020202020204" pitchFamily="34" charset="-128"/>
              </a:rPr>
              <a:t>Window is cracked open and fog is rolling in.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900" i="1" u="none" strike="noStrike" cap="none" normalizeH="0" baseline="0" dirty="0">
                <a:ln>
                  <a:noFill/>
                </a:ln>
                <a:effectLst/>
                <a:latin typeface="Cambria" panose="02040503050406030204" pitchFamily="18" charset="0"/>
                <a:ea typeface="Cambria" panose="02040503050406030204" pitchFamily="18" charset="0"/>
                <a:cs typeface="Arial Unicode MS" panose="020B0604020202020204" pitchFamily="34" charset="-128"/>
              </a:rPr>
              <a:t>PAGE 1</a:t>
            </a:r>
            <a:endParaRPr kumimoji="0" lang="en-US" altLang="en-US" sz="1900" i="0" u="none" strike="noStrike" cap="none" normalizeH="0" baseline="0" dirty="0">
              <a:ln>
                <a:noFill/>
              </a:ln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9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 Unicode MS" panose="020B0604020202020204" pitchFamily="34" charset="-128"/>
              </a:rPr>
              <a:t>(panel  1) Fog forms into human shape near her </a:t>
            </a:r>
          </a:p>
          <a:p>
            <a:pPr marL="0" indent="0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kumimoji="0" lang="en-US" altLang="en-US" sz="19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 Unicode MS" panose="020B0604020202020204" pitchFamily="34" charset="-128"/>
              </a:rPr>
              <a:t>(panel  2) Miniature terrier hops on the bed and is barking at the fog.</a:t>
            </a:r>
            <a:endParaRPr lang="en-US" altLang="en-US" sz="19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9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 Unicode MS" panose="020B0604020202020204" pitchFamily="34" charset="-128"/>
              </a:rPr>
              <a:t>(panel  3)</a:t>
            </a:r>
            <a:r>
              <a:rPr kumimoji="0" lang="en-US" altLang="en-US" sz="190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 Unicode MS" panose="020B0604020202020204" pitchFamily="34" charset="-128"/>
              </a:rPr>
              <a:t>Closeup </a:t>
            </a:r>
            <a:r>
              <a:rPr kumimoji="0" lang="en-US" altLang="en-US" sz="19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 Unicode MS" panose="020B0604020202020204" pitchFamily="34" charset="-128"/>
              </a:rPr>
              <a:t>of fog’s lips almost on hers, dribble showing.</a:t>
            </a:r>
            <a:endParaRPr kumimoji="0" lang="en-US" altLang="en-US" sz="19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9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 Unicode MS" panose="020B0604020202020204" pitchFamily="34" charset="-128"/>
              </a:rPr>
              <a:t>(panel  4)Dog barking closer, she opens her eyes.</a:t>
            </a:r>
            <a:endParaRPr kumimoji="0" lang="en-US" altLang="en-US" sz="19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9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 Unicode MS" panose="020B0604020202020204" pitchFamily="34" charset="-128"/>
              </a:rPr>
              <a:t>(panel  5)Fog begins rolling out of window, dog follows on the bed (bird’s eye)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9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 Unicode MS" panose="020B0604020202020204" pitchFamily="34" charset="-128"/>
              </a:rPr>
              <a:t>(panel  6)</a:t>
            </a:r>
            <a:r>
              <a:rPr lang="en-US" altLang="en-US" sz="19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19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Nicole</a:t>
            </a:r>
            <a:r>
              <a:rPr lang="en-US" altLang="en-US" sz="19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900" dirty="0">
                <a:latin typeface="Cambria" panose="02040503050406030204" pitchFamily="18" charset="0"/>
                <a:ea typeface="Cambria" panose="02040503050406030204" pitchFamily="18" charset="0"/>
              </a:rPr>
              <a:t>Max? What’s wrong?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9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PAGE 2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900" dirty="0">
                <a:latin typeface="Cambria" panose="02040503050406030204" pitchFamily="18" charset="0"/>
                <a:ea typeface="Cambria" panose="02040503050406030204" pitchFamily="18" charset="0"/>
              </a:rPr>
              <a:t>(panel 1) dog runs into her embrace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9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(panel 2) </a:t>
            </a:r>
            <a:r>
              <a:rPr kumimoji="0" lang="en-US" altLang="en-US" sz="19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Nicole </a:t>
            </a:r>
            <a:r>
              <a:rPr kumimoji="0" lang="en-US" altLang="en-US" sz="1900" i="0" u="none" strike="noStrike" cap="none" normalizeH="0" baseline="0" dirty="0">
                <a:ln>
                  <a:noFill/>
                </a:ln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kumimoji="0" lang="en-US" altLang="en-US" sz="1900" i="1" u="none" strike="noStrike" cap="none" normalizeH="0" baseline="0" dirty="0">
                <a:ln>
                  <a:noFill/>
                </a:ln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silhouette view from outside window looking in</a:t>
            </a:r>
            <a:r>
              <a:rPr kumimoji="0" lang="en-US" altLang="en-US" sz="1900" i="0" u="none" strike="noStrike" cap="none" normalizeH="0" baseline="0" dirty="0">
                <a:ln>
                  <a:noFill/>
                </a:ln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900" dirty="0">
                <a:latin typeface="Cambria" panose="02040503050406030204" pitchFamily="18" charset="0"/>
                <a:ea typeface="Cambria" panose="02040503050406030204" pitchFamily="18" charset="0"/>
              </a:rPr>
              <a:t>Oh Max, I had the weirdest dream. David came back and wanted to kiss me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9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(panel 3) Max stared at her as if he understood, head cocked (</a:t>
            </a:r>
            <a:r>
              <a:rPr kumimoji="0" lang="en-US" altLang="en-US" sz="190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close-up</a:t>
            </a:r>
            <a:r>
              <a:rPr kumimoji="0" lang="en-US" altLang="en-US" sz="19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900" dirty="0">
                <a:latin typeface="Cambria" panose="02040503050406030204" pitchFamily="18" charset="0"/>
                <a:ea typeface="Cambria" panose="02040503050406030204" pitchFamily="18" charset="0"/>
              </a:rPr>
              <a:t>(panel 4) </a:t>
            </a:r>
            <a:r>
              <a:rPr lang="en-US" altLang="en-US" sz="19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Nicole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900" dirty="0">
                <a:latin typeface="Cambria" panose="02040503050406030204" pitchFamily="18" charset="0"/>
                <a:ea typeface="Cambria" panose="02040503050406030204" pitchFamily="18" charset="0"/>
              </a:rPr>
              <a:t>Maxie, do you think I’ll ever see David again?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9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(panel 5) Nicole moves to get up from the bed. (view from door)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900" dirty="0">
                <a:latin typeface="Cambria" panose="02040503050406030204" pitchFamily="18" charset="0"/>
                <a:ea typeface="Cambria" panose="02040503050406030204" pitchFamily="18" charset="0"/>
              </a:rPr>
              <a:t>(panel 6) Max is at the edge of the bed staring out window(view from outside)</a:t>
            </a:r>
            <a:endParaRPr kumimoji="0" lang="en-US" altLang="en-US" sz="19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0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F6C81BB-5BC6-4C0F-ACB0-DCB57D63D112}"/>
              </a:ext>
            </a:extLst>
          </p:cNvPr>
          <p:cNvSpPr txBox="1"/>
          <p:nvPr/>
        </p:nvSpPr>
        <p:spPr>
          <a:xfrm>
            <a:off x="1787930" y="274650"/>
            <a:ext cx="5568421" cy="76944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PROSE TO SCRIPT</a:t>
            </a:r>
            <a:r>
              <a:rPr lang="en-US" sz="4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…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3DCC8BA-C586-4BEA-BDFC-26A55C316363}"/>
              </a:ext>
            </a:extLst>
          </p:cNvPr>
          <p:cNvSpPr txBox="1"/>
          <p:nvPr/>
        </p:nvSpPr>
        <p:spPr>
          <a:xfrm>
            <a:off x="3456149" y="996801"/>
            <a:ext cx="22317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ANOTHER TRY AT IT</a:t>
            </a:r>
          </a:p>
        </p:txBody>
      </p:sp>
    </p:spTree>
    <p:extLst>
      <p:ext uri="{BB962C8B-B14F-4D97-AF65-F5344CB8AC3E}">
        <p14:creationId xmlns:p14="http://schemas.microsoft.com/office/powerpoint/2010/main" val="2646142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1B9A53-758D-4DAF-ADB2-94B659B1E5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39767" y="1124608"/>
            <a:ext cx="3744300" cy="43232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400" b="1" dirty="0"/>
              <a:t>Prose to script was simple enough, how do you get the artist to see your vision once it is in script format?</a:t>
            </a:r>
          </a:p>
          <a:p>
            <a:pPr marL="0" indent="0" algn="ctr">
              <a:buNone/>
            </a:pPr>
            <a:endParaRPr lang="en-US" sz="2400" b="1" dirty="0"/>
          </a:p>
          <a:p>
            <a:pPr marL="0" indent="0" algn="ctr">
              <a:buNone/>
            </a:pPr>
            <a:r>
              <a:rPr lang="en-US" sz="2400" b="1" dirty="0"/>
              <a:t>Description, </a:t>
            </a:r>
          </a:p>
          <a:p>
            <a:pPr marL="0" indent="0" algn="ctr">
              <a:buNone/>
            </a:pPr>
            <a:r>
              <a:rPr lang="en-US" sz="2400" b="1" dirty="0"/>
              <a:t>description, description…</a:t>
            </a:r>
          </a:p>
        </p:txBody>
      </p:sp>
      <p:pic>
        <p:nvPicPr>
          <p:cNvPr id="2050" name="Picture 2" descr="Drawing Drafting Draw - Free Vector Grap #1260943 - PNG Images - PNGio">
            <a:extLst>
              <a:ext uri="{FF2B5EF4-FFF2-40B4-BE49-F238E27FC236}">
                <a16:creationId xmlns:a16="http://schemas.microsoft.com/office/drawing/2014/main" id="{3B7E317A-E1EF-4FC5-A40D-636183204D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655" y="1340768"/>
            <a:ext cx="4955457" cy="477737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Graphic 4" descr="Stop with solid fill">
            <a:extLst>
              <a:ext uri="{FF2B5EF4-FFF2-40B4-BE49-F238E27FC236}">
                <a16:creationId xmlns:a16="http://schemas.microsoft.com/office/drawing/2014/main" id="{942A17CF-68DA-4F41-833E-EF6BAA9A11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02056" y="5949280"/>
            <a:ext cx="492468" cy="492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79059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1B9A53-758D-4DAF-ADB2-94B659B1E5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076056" y="1628800"/>
            <a:ext cx="3744300" cy="43232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400" b="1" dirty="0"/>
              <a:t>My original sketch sample</a:t>
            </a:r>
          </a:p>
          <a:p>
            <a:pPr marL="0" indent="0" algn="ctr">
              <a:buNone/>
            </a:pPr>
            <a:r>
              <a:rPr lang="en-US" sz="2400" b="1" dirty="0"/>
              <a:t> for the artist for </a:t>
            </a:r>
          </a:p>
          <a:p>
            <a:pPr marL="0" indent="0" algn="ctr">
              <a:buNone/>
            </a:pPr>
            <a:r>
              <a:rPr lang="en-US" sz="2400" b="1" dirty="0"/>
              <a:t>page 1.</a:t>
            </a:r>
          </a:p>
          <a:p>
            <a:pPr marL="0" indent="0" algn="ctr">
              <a:buNone/>
            </a:pPr>
            <a:r>
              <a:rPr lang="en-US" sz="2400" b="1" dirty="0"/>
              <a:t>From this, he produced this…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114DC2B-8AF6-4D31-A705-0B90696039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286" y="0"/>
            <a:ext cx="4572000" cy="6823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61161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text, book&#10;&#10;Description automatically generated">
            <a:extLst>
              <a:ext uri="{FF2B5EF4-FFF2-40B4-BE49-F238E27FC236}">
                <a16:creationId xmlns:a16="http://schemas.microsoft.com/office/drawing/2014/main" id="{8EB9D6C8-CD9A-4D71-96E4-E19A58166A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650" y="0"/>
            <a:ext cx="457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7285050-800B-404B-AB16-3A73E9AED3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50" y="0"/>
            <a:ext cx="457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40191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text, book&#10;&#10;Description automatically generated">
            <a:extLst>
              <a:ext uri="{FF2B5EF4-FFF2-40B4-BE49-F238E27FC236}">
                <a16:creationId xmlns:a16="http://schemas.microsoft.com/office/drawing/2014/main" id="{8EB9D6C8-CD9A-4D71-96E4-E19A58166A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0"/>
            <a:ext cx="4561650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ADF72C7-1CDE-45DF-84AD-56E1B4DCB9D4}"/>
              </a:ext>
            </a:extLst>
          </p:cNvPr>
          <p:cNvSpPr txBox="1"/>
          <p:nvPr/>
        </p:nvSpPr>
        <p:spPr>
          <a:xfrm rot="20962971">
            <a:off x="800787" y="1717101"/>
            <a:ext cx="2736304" cy="2308324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But wait…. remember what we said earlier about allowing the artist creative freedom?</a:t>
            </a:r>
          </a:p>
        </p:txBody>
      </p:sp>
    </p:spTree>
    <p:extLst>
      <p:ext uri="{BB962C8B-B14F-4D97-AF65-F5344CB8AC3E}">
        <p14:creationId xmlns:p14="http://schemas.microsoft.com/office/powerpoint/2010/main" val="239235613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text, book&#10;&#10;Description automatically generated">
            <a:extLst>
              <a:ext uri="{FF2B5EF4-FFF2-40B4-BE49-F238E27FC236}">
                <a16:creationId xmlns:a16="http://schemas.microsoft.com/office/drawing/2014/main" id="{8EB9D6C8-CD9A-4D71-96E4-E19A58166A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0"/>
            <a:ext cx="4633658" cy="6858000"/>
          </a:xfrm>
          <a:prstGeom prst="rect">
            <a:avLst/>
          </a:prstGeom>
        </p:spPr>
      </p:pic>
      <p:pic>
        <p:nvPicPr>
          <p:cNvPr id="5" name="Picture 4" descr="A picture containing text, book&#10;&#10;Description automatically generated">
            <a:extLst>
              <a:ext uri="{FF2B5EF4-FFF2-40B4-BE49-F238E27FC236}">
                <a16:creationId xmlns:a16="http://schemas.microsoft.com/office/drawing/2014/main" id="{F4B1F062-3B1D-417E-83CF-29F58B3860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85" y="18362"/>
            <a:ext cx="4516577" cy="6839637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6216D0F-BF97-4006-A0D8-FB1322F8358F}"/>
              </a:ext>
            </a:extLst>
          </p:cNvPr>
          <p:cNvCxnSpPr>
            <a:cxnSpLocks/>
          </p:cNvCxnSpPr>
          <p:nvPr/>
        </p:nvCxnSpPr>
        <p:spPr>
          <a:xfrm>
            <a:off x="4463988" y="18362"/>
            <a:ext cx="72008" cy="6821276"/>
          </a:xfrm>
          <a:prstGeom prst="line">
            <a:avLst/>
          </a:prstGeom>
          <a:ln w="7620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0C48C21F-6166-422D-9CF1-50095565E98E}"/>
              </a:ext>
            </a:extLst>
          </p:cNvPr>
          <p:cNvSpPr txBox="1"/>
          <p:nvPr/>
        </p:nvSpPr>
        <p:spPr>
          <a:xfrm>
            <a:off x="475448" y="116632"/>
            <a:ext cx="8541121" cy="369332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Notice differences in panels and viewpoints of both artists for same page?</a:t>
            </a:r>
          </a:p>
        </p:txBody>
      </p:sp>
      <p:sp>
        <p:nvSpPr>
          <p:cNvPr id="3" name="Arrow: Up 2">
            <a:extLst>
              <a:ext uri="{FF2B5EF4-FFF2-40B4-BE49-F238E27FC236}">
                <a16:creationId xmlns:a16="http://schemas.microsoft.com/office/drawing/2014/main" id="{8D051F03-9B5B-4706-92CE-256B0C0D4CD5}"/>
              </a:ext>
            </a:extLst>
          </p:cNvPr>
          <p:cNvSpPr/>
          <p:nvPr/>
        </p:nvSpPr>
        <p:spPr>
          <a:xfrm rot="2101399">
            <a:off x="860722" y="1337489"/>
            <a:ext cx="2408554" cy="2102585"/>
          </a:xfrm>
          <a:prstGeom prst="upArrow">
            <a:avLst>
              <a:gd name="adj1" fmla="val 50000"/>
              <a:gd name="adj2" fmla="val 5585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Description issue</a:t>
            </a:r>
          </a:p>
        </p:txBody>
      </p:sp>
    </p:spTree>
    <p:extLst>
      <p:ext uri="{BB962C8B-B14F-4D97-AF65-F5344CB8AC3E}">
        <p14:creationId xmlns:p14="http://schemas.microsoft.com/office/powerpoint/2010/main" val="2481781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5000">
              <a:schemeClr val="bg1">
                <a:tint val="80000"/>
                <a:satMod val="300000"/>
                <a:lumMod val="74000"/>
                <a:lumOff val="26000"/>
                <a:alpha val="39000"/>
              </a:schemeClr>
            </a:gs>
            <a:gs pos="93000">
              <a:schemeClr val="bg1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312360">
            <a:off x="4919132" y="1619486"/>
            <a:ext cx="3325513" cy="4302596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513" y="1643915"/>
            <a:ext cx="3024336" cy="488941"/>
          </a:xfrm>
          <a:solidFill>
            <a:schemeClr val="bg2">
              <a:lumMod val="75000"/>
            </a:schemeClr>
          </a:solidFill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>
            <a:normAutofit fontScale="85000" lnSpcReduction="20000"/>
          </a:bodyPr>
          <a:lstStyle/>
          <a:p>
            <a:r>
              <a:rPr lang="en-US" sz="1800" dirty="0"/>
              <a:t>Middle Grade “Tween” detectives based off real kids.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67203">
            <a:off x="499887" y="2628831"/>
            <a:ext cx="3404608" cy="339306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43445" y="6343619"/>
            <a:ext cx="2941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tx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Cover art: Robert Gustilo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2191" y="-167588"/>
            <a:ext cx="5119765" cy="2011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022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21957C2-428A-4D81-990F-DBC161B8925E}"/>
              </a:ext>
            </a:extLst>
          </p:cNvPr>
          <p:cNvSpPr txBox="1"/>
          <p:nvPr/>
        </p:nvSpPr>
        <p:spPr>
          <a:xfrm>
            <a:off x="1403648" y="260648"/>
            <a:ext cx="61189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Script Styles: Per Wikipedia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6F619C8-A232-42F8-9B24-E6801FAFC35E}"/>
              </a:ext>
            </a:extLst>
          </p:cNvPr>
          <p:cNvSpPr txBox="1"/>
          <p:nvPr/>
        </p:nvSpPr>
        <p:spPr>
          <a:xfrm>
            <a:off x="578101" y="1052736"/>
            <a:ext cx="758573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“There are no prescribed forms of comic scripts, but there are two </a:t>
            </a:r>
          </a:p>
          <a:p>
            <a:r>
              <a:rPr lang="en-US" dirty="0"/>
              <a:t>dominant styles in the mainstream comics industry;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 </a:t>
            </a:r>
            <a:r>
              <a:rPr lang="en-US" i="1" dirty="0"/>
              <a:t>full script</a:t>
            </a:r>
            <a:r>
              <a:rPr lang="en-US" dirty="0"/>
              <a:t> (commonly known as "DC style") and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 </a:t>
            </a:r>
            <a:r>
              <a:rPr lang="en-US" i="1" dirty="0"/>
              <a:t>plot script</a:t>
            </a:r>
            <a:r>
              <a:rPr lang="en-US" dirty="0"/>
              <a:t> (or "Marvel style").”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DEFCFF3-E2A4-4B65-B45C-C4D49EC25171}"/>
              </a:ext>
            </a:extLst>
          </p:cNvPr>
          <p:cNvSpPr txBox="1"/>
          <p:nvPr/>
        </p:nvSpPr>
        <p:spPr>
          <a:xfrm>
            <a:off x="523456" y="2398822"/>
            <a:ext cx="809708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Full script:</a:t>
            </a:r>
          </a:p>
          <a:p>
            <a:r>
              <a:rPr lang="en-US" dirty="0"/>
              <a:t>In this style, the writer breaks the story down in sequence, </a:t>
            </a:r>
          </a:p>
          <a:p>
            <a:r>
              <a:rPr lang="en-US" dirty="0"/>
              <a:t>page-by-page and panel-by-panel, describing the action, </a:t>
            </a:r>
          </a:p>
          <a:p>
            <a:r>
              <a:rPr lang="en-US" dirty="0"/>
              <a:t>characters, and sometimes backgrounds and "camera" points-of-view </a:t>
            </a:r>
          </a:p>
          <a:p>
            <a:r>
              <a:rPr lang="en-US" dirty="0"/>
              <a:t>of each panel, as well as all captions and dialogue balloons.</a:t>
            </a:r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EB6CE1F-DFF9-4E81-A0C8-730EDDD5DF4D}"/>
              </a:ext>
            </a:extLst>
          </p:cNvPr>
          <p:cNvSpPr txBox="1"/>
          <p:nvPr/>
        </p:nvSpPr>
        <p:spPr>
          <a:xfrm>
            <a:off x="553568" y="4148889"/>
            <a:ext cx="8236550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Plot script</a:t>
            </a:r>
          </a:p>
          <a:p>
            <a:r>
              <a:rPr lang="en-US" dirty="0"/>
              <a:t>In a plot script the artist works from a story synopsis from the writer </a:t>
            </a:r>
          </a:p>
          <a:p>
            <a:r>
              <a:rPr lang="en-US" dirty="0"/>
              <a:t>rather than a full script. The artist creates page-by-page plot details </a:t>
            </a:r>
          </a:p>
          <a:p>
            <a:r>
              <a:rPr lang="en-US" dirty="0"/>
              <a:t>on his or her own, after which the work is returned to the writer for the </a:t>
            </a:r>
          </a:p>
          <a:p>
            <a:r>
              <a:rPr lang="en-US" dirty="0"/>
              <a:t>insertion of dialogue. </a:t>
            </a:r>
          </a:p>
          <a:p>
            <a:r>
              <a:rPr lang="en-US" i="1" dirty="0"/>
              <a:t>This approach became commonly known as the Marvel Method</a:t>
            </a: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3FA5FBB-7058-4B1B-BA59-E4338E390C35}"/>
              </a:ext>
            </a:extLst>
          </p:cNvPr>
          <p:cNvSpPr txBox="1"/>
          <p:nvPr/>
        </p:nvSpPr>
        <p:spPr>
          <a:xfrm>
            <a:off x="2897960" y="6320353"/>
            <a:ext cx="35477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FFFF00"/>
                </a:solidFill>
              </a:rPr>
              <a:t>https://en.wikipedia.org/wiki/Script_(comics)</a:t>
            </a:r>
          </a:p>
        </p:txBody>
      </p:sp>
    </p:spTree>
    <p:extLst>
      <p:ext uri="{BB962C8B-B14F-4D97-AF65-F5344CB8AC3E}">
        <p14:creationId xmlns:p14="http://schemas.microsoft.com/office/powerpoint/2010/main" val="1894766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86EAD8C-E6F5-45BA-86CF-3EED09D847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extBox 1"/>
          <p:cNvSpPr txBox="1"/>
          <p:nvPr/>
        </p:nvSpPr>
        <p:spPr>
          <a:xfrm>
            <a:off x="277880" y="1717349"/>
            <a:ext cx="3198130" cy="38099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2400" dirty="0">
                <a:latin typeface="+mj-lt"/>
                <a:ea typeface="+mj-ea"/>
                <a:cs typeface="+mj-cs"/>
              </a:rPr>
              <a:t>Stan Lee “</a:t>
            </a: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invented”</a:t>
            </a:r>
            <a:r>
              <a:rPr lang="en-US" sz="2400" dirty="0">
                <a:latin typeface="+mj-lt"/>
                <a:ea typeface="+mj-ea"/>
                <a:cs typeface="+mj-cs"/>
              </a:rPr>
              <a:t> the highly successful </a:t>
            </a:r>
            <a:r>
              <a:rPr lang="en-US" sz="2400" b="1" dirty="0">
                <a:latin typeface="+mj-lt"/>
                <a:ea typeface="+mj-ea"/>
                <a:cs typeface="+mj-cs"/>
              </a:rPr>
              <a:t>Marvel Method </a:t>
            </a:r>
            <a:r>
              <a:rPr lang="en-US" sz="2400" dirty="0">
                <a:latin typeface="+mj-lt"/>
                <a:ea typeface="+mj-ea"/>
                <a:cs typeface="+mj-cs"/>
              </a:rPr>
              <a:t>of writing comic books</a:t>
            </a:r>
            <a:endParaRPr lang="en-US" dirty="0">
              <a:latin typeface="+mj-lt"/>
              <a:ea typeface="+mj-ea"/>
              <a:cs typeface="+mj-cs"/>
            </a:endParaRPr>
          </a:p>
          <a:p>
            <a:pPr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 dirty="0">
              <a:latin typeface="+mj-lt"/>
              <a:ea typeface="+mj-ea"/>
              <a:cs typeface="+mj-cs"/>
            </a:endParaRPr>
          </a:p>
        </p:txBody>
      </p:sp>
      <p:pic>
        <p:nvPicPr>
          <p:cNvPr id="10" name="Picture 9" descr="A person wearing glasses and smiling at the camera&#10;&#10;Description automatically generated">
            <a:extLst>
              <a:ext uri="{FF2B5EF4-FFF2-40B4-BE49-F238E27FC236}">
                <a16:creationId xmlns:a16="http://schemas.microsoft.com/office/drawing/2014/main" id="{4E140C23-1D61-46CD-A071-1A530B191A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2388" r="-3" b="5385"/>
          <a:stretch/>
        </p:blipFill>
        <p:spPr>
          <a:xfrm>
            <a:off x="4527209" y="1234715"/>
            <a:ext cx="3565995" cy="4313076"/>
          </a:xfrm>
          <a:prstGeom prst="rect">
            <a:avLst/>
          </a:prstGeom>
          <a:ln w="57150">
            <a:solidFill>
              <a:srgbClr val="C00000"/>
            </a:solidFill>
            <a:prstDash val="lgDashDotDot"/>
          </a:ln>
        </p:spPr>
      </p:pic>
      <p:pic>
        <p:nvPicPr>
          <p:cNvPr id="4" name="Picture 3" descr="Logo, icon&#10;&#10;Description automatically generated">
            <a:extLst>
              <a:ext uri="{FF2B5EF4-FFF2-40B4-BE49-F238E27FC236}">
                <a16:creationId xmlns:a16="http://schemas.microsoft.com/office/drawing/2014/main" id="{24D50E3D-9A55-42A9-B4A7-411610EE66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4704420" y="1378326"/>
            <a:ext cx="3211571" cy="40258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5B5279C-D1C6-4507-9FD9-BD9F23B8BB29}"/>
              </a:ext>
            </a:extLst>
          </p:cNvPr>
          <p:cNvSpPr txBox="1"/>
          <p:nvPr/>
        </p:nvSpPr>
        <p:spPr>
          <a:xfrm>
            <a:off x="5371810" y="6802396"/>
            <a:ext cx="32968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5" tooltip="http://www.pngall.com/red-cross-mark-png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6" tooltip="https://creativecommons.org/licenses/by-nc/3.0/"/>
              </a:rPr>
              <a:t>CC BY-NC</a:t>
            </a:r>
            <a:endParaRPr lang="en-US" sz="900"/>
          </a:p>
        </p:txBody>
      </p:sp>
      <p:pic>
        <p:nvPicPr>
          <p:cNvPr id="11" name="Graphic 10" descr="Stop with solid fill">
            <a:extLst>
              <a:ext uri="{FF2B5EF4-FFF2-40B4-BE49-F238E27FC236}">
                <a16:creationId xmlns:a16="http://schemas.microsoft.com/office/drawing/2014/main" id="{7D00A4C1-4DBE-458B-AEB0-E3BAC84ACFD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02056" y="5949280"/>
            <a:ext cx="492468" cy="49246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21957C2-428A-4D81-990F-DBC161B8925E}"/>
              </a:ext>
            </a:extLst>
          </p:cNvPr>
          <p:cNvSpPr txBox="1"/>
          <p:nvPr/>
        </p:nvSpPr>
        <p:spPr>
          <a:xfrm>
            <a:off x="1403648" y="260648"/>
            <a:ext cx="61189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Script Styles: Per Wikipedia</a:t>
            </a:r>
          </a:p>
        </p:txBody>
      </p:sp>
    </p:spTree>
    <p:extLst>
      <p:ext uri="{BB962C8B-B14F-4D97-AF65-F5344CB8AC3E}">
        <p14:creationId xmlns:p14="http://schemas.microsoft.com/office/powerpoint/2010/main" val="58876138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>
            <a:extLst>
              <a:ext uri="{FF2B5EF4-FFF2-40B4-BE49-F238E27FC236}">
                <a16:creationId xmlns:a16="http://schemas.microsoft.com/office/drawing/2014/main" id="{EA5B24D1-299B-46B9-8387-D8D5F2FFFE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479" y="908720"/>
            <a:ext cx="9016017" cy="5699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3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Arial" panose="020B0604020202020204" pitchFamily="34" charset="0"/>
                <a:ea typeface="Arial Unicode MS" panose="020B0604020202020204"/>
                <a:cs typeface="Arial Unicode MS" panose="020B0604020202020204"/>
              </a:rPr>
              <a:t>PAGE 3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3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rial Unicode MS" panose="020B0604020202020204"/>
                <a:cs typeface="Arial Unicode MS" panose="020B0604020202020204"/>
              </a:rPr>
              <a:t>(panel  1)	</a:t>
            </a:r>
            <a:r>
              <a:rPr kumimoji="0" lang="en-US" altLang="en-US" sz="13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Arial" panose="020B0604020202020204" pitchFamily="34" charset="0"/>
                <a:ea typeface="Arial Unicode MS" panose="020B0604020202020204"/>
                <a:cs typeface="Arial Unicode MS" panose="020B0604020202020204"/>
              </a:rPr>
              <a:t>Alien</a:t>
            </a:r>
            <a:r>
              <a:rPr kumimoji="0" lang="en-US" altLang="en-US" sz="1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rial Unicode MS" panose="020B0604020202020204"/>
                <a:cs typeface="Arial Unicode MS" panose="020B0604020202020204"/>
              </a:rPr>
              <a:t>: Fallen into the wrong hands, the Gleema stone could cause devastation. You are hereby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rial Unicode MS" panose="020B0604020202020204"/>
                <a:cs typeface="Arial Unicode MS" panose="020B0604020202020204"/>
              </a:rPr>
              <a:t>commissioned by those of us who survived our Armageddon to seek out these stones,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rial Unicode MS" panose="020B0604020202020204"/>
                <a:cs typeface="Arial Unicode MS" panose="020B0604020202020204"/>
              </a:rPr>
              <a:t>collect them and keep them away from other earthlings lest your planet become the next in line for end of times.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3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rial Unicode MS" panose="020B0604020202020204"/>
                <a:cs typeface="Arial Unicode MS" panose="020B0604020202020204"/>
              </a:rPr>
              <a:t>(panel  2) </a:t>
            </a:r>
            <a:r>
              <a:rPr kumimoji="0" lang="en-US" altLang="en-US" sz="13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Arial" panose="020B0604020202020204" pitchFamily="34" charset="0"/>
                <a:ea typeface="Arial Unicode MS" panose="020B0604020202020204"/>
                <a:cs typeface="Arial Unicode MS" panose="020B0604020202020204"/>
              </a:rPr>
              <a:t>Hector</a:t>
            </a:r>
            <a:r>
              <a:rPr kumimoji="0" lang="en-US" altLang="en-US" sz="1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rial Unicode MS" panose="020B0604020202020204"/>
                <a:cs typeface="Arial Unicode MS" panose="020B0604020202020204"/>
              </a:rPr>
              <a:t>:	Wait – we have powers?</a:t>
            </a:r>
            <a:endParaRPr kumimoji="0" lang="en-US" altLang="en-US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rial Unicode MS" panose="020B0604020202020204"/>
                <a:cs typeface="Arial Unicode MS" panose="020B0604020202020204"/>
              </a:rPr>
              <a:t>	</a:t>
            </a:r>
            <a:r>
              <a:rPr kumimoji="0" lang="en-US" altLang="en-US" sz="1300" b="0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Arial" panose="020B0604020202020204" pitchFamily="34" charset="0"/>
                <a:ea typeface="Arial Unicode MS" panose="020B0604020202020204"/>
                <a:cs typeface="Arial Unicode MS" panose="020B0604020202020204"/>
              </a:rPr>
              <a:t>Alien</a:t>
            </a:r>
            <a:r>
              <a:rPr kumimoji="0" lang="en-US" altLang="en-US" sz="1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rial Unicode MS" panose="020B0604020202020204"/>
                <a:cs typeface="Arial Unicode MS" panose="020B0604020202020204"/>
              </a:rPr>
              <a:t>:	Beyond your imagination, but you were sought out for your virtue.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3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rial Unicode MS" panose="020B0604020202020204"/>
                <a:cs typeface="Arial Unicode MS" panose="020B0604020202020204"/>
              </a:rPr>
              <a:t>(panel  3) </a:t>
            </a:r>
            <a:r>
              <a:rPr kumimoji="0" lang="en-US" altLang="en-US" sz="13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Arial" panose="020B0604020202020204" pitchFamily="34" charset="0"/>
                <a:ea typeface="Arial Unicode MS" panose="020B0604020202020204"/>
                <a:cs typeface="Arial Unicode MS" panose="020B0604020202020204"/>
              </a:rPr>
              <a:t>Mark</a:t>
            </a:r>
            <a:r>
              <a:rPr kumimoji="0" lang="en-US" altLang="en-US" sz="1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rial Unicode MS" panose="020B0604020202020204"/>
                <a:cs typeface="Arial Unicode MS" panose="020B0604020202020204"/>
              </a:rPr>
              <a:t>:	Ruben, hear that?	You have virtue.</a:t>
            </a:r>
            <a:endParaRPr kumimoji="0" lang="en-US" altLang="en-US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rial Unicode MS" panose="020B0604020202020204"/>
                <a:cs typeface="Arial Unicode MS" panose="020B0604020202020204"/>
              </a:rPr>
              <a:t>	</a:t>
            </a:r>
            <a:r>
              <a:rPr kumimoji="0" lang="en-US" altLang="en-US" sz="13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Arial" panose="020B0604020202020204" pitchFamily="34" charset="0"/>
                <a:ea typeface="Arial Unicode MS" panose="020B0604020202020204"/>
                <a:cs typeface="Arial Unicode MS" panose="020B0604020202020204"/>
              </a:rPr>
              <a:t>Ruben</a:t>
            </a:r>
            <a:r>
              <a:rPr kumimoji="0" lang="en-US" altLang="en-US" sz="1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rial Unicode MS" panose="020B0604020202020204"/>
                <a:cs typeface="Arial Unicode MS" panose="020B0604020202020204"/>
              </a:rPr>
              <a:t>:	Shut up bro.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3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rial Unicode MS" panose="020B0604020202020204"/>
                <a:cs typeface="Arial Unicode MS" panose="020B0604020202020204"/>
              </a:rPr>
              <a:t>(panel  4) </a:t>
            </a:r>
            <a:r>
              <a:rPr kumimoji="0" lang="en-US" altLang="en-US" sz="13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Arial" panose="020B0604020202020204" pitchFamily="34" charset="0"/>
                <a:ea typeface="Arial Unicode MS" panose="020B0604020202020204"/>
                <a:cs typeface="Arial Unicode MS" panose="020B0604020202020204"/>
              </a:rPr>
              <a:t>Alien</a:t>
            </a:r>
            <a:r>
              <a:rPr kumimoji="0" lang="en-US" altLang="en-US" sz="1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rial Unicode MS" panose="020B0604020202020204"/>
                <a:cs typeface="Arial Unicode MS" panose="020B0604020202020204"/>
              </a:rPr>
              <a:t>:	Controlling the power vested on you from the Gleema will not be easy.</a:t>
            </a:r>
            <a:endParaRPr kumimoji="0" lang="en-US" altLang="en-US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rial Unicode MS" panose="020B0604020202020204"/>
                <a:cs typeface="Arial Unicode MS" panose="020B0604020202020204"/>
              </a:rPr>
              <a:t>	</a:t>
            </a:r>
            <a:r>
              <a:rPr kumimoji="0" lang="en-US" altLang="en-US" sz="13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Arial" panose="020B0604020202020204" pitchFamily="34" charset="0"/>
                <a:ea typeface="Arial Unicode MS" panose="020B0604020202020204"/>
                <a:cs typeface="Arial Unicode MS" panose="020B0604020202020204"/>
              </a:rPr>
              <a:t>Ruben</a:t>
            </a:r>
            <a:r>
              <a:rPr kumimoji="0" lang="en-US" altLang="en-US" sz="1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rial Unicode MS" panose="020B0604020202020204"/>
                <a:cs typeface="Arial Unicode MS" panose="020B0604020202020204"/>
              </a:rPr>
              <a:t>:	Power?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3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rial Unicode MS" panose="020B0604020202020204"/>
                <a:cs typeface="Arial Unicode MS" panose="020B0604020202020204"/>
              </a:rPr>
              <a:t>(panel  5) </a:t>
            </a:r>
            <a:r>
              <a:rPr kumimoji="0" lang="en-US" altLang="en-US" sz="13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Arial" panose="020B0604020202020204" pitchFamily="34" charset="0"/>
                <a:ea typeface="Arial Unicode MS" panose="020B0604020202020204"/>
                <a:cs typeface="Arial Unicode MS" panose="020B0604020202020204"/>
              </a:rPr>
              <a:t>Alien:</a:t>
            </a:r>
            <a:r>
              <a:rPr kumimoji="0" lang="en-US" altLang="en-US" sz="1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rial Unicode MS" panose="020B0604020202020204"/>
                <a:cs typeface="Arial Unicode MS" panose="020B0604020202020204"/>
              </a:rPr>
              <a:t>	In you I sense anger, uncertainty, impulsiveness, fire, and a keen interest in the stars.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rial Unicode MS" panose="020B0604020202020204"/>
                <a:cs typeface="Arial Unicode MS" panose="020B0604020202020204"/>
              </a:rPr>
              <a:t>Your innermost character determines your power…</a:t>
            </a:r>
            <a:endParaRPr kumimoji="0" lang="en-US" altLang="en-US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3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rial Unicode MS" panose="020B0604020202020204"/>
                <a:cs typeface="Arial Unicode MS" panose="020B0604020202020204"/>
              </a:rPr>
              <a:t>(panel  6)	…</a:t>
            </a:r>
            <a:r>
              <a:rPr kumimoji="0" lang="en-US" altLang="en-US" sz="1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rial Unicode MS" panose="020B0604020202020204"/>
                <a:cs typeface="Arial Unicode MS" panose="020B0604020202020204"/>
              </a:rPr>
              <a:t> you will be called </a:t>
            </a:r>
            <a:r>
              <a:rPr kumimoji="0" lang="en-US" altLang="en-US" sz="13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rial Unicode MS" panose="020B0604020202020204"/>
                <a:cs typeface="Arial Unicode MS" panose="020B0604020202020204"/>
              </a:rPr>
              <a:t>Cosmos</a:t>
            </a:r>
            <a:r>
              <a:rPr kumimoji="0" lang="en-US" altLang="en-US" sz="1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rial Unicode MS" panose="020B0604020202020204"/>
                <a:cs typeface="Arial Unicode MS" panose="020B0604020202020204"/>
              </a:rPr>
              <a:t>.</a:t>
            </a:r>
            <a:endParaRPr kumimoji="0" lang="en-US" altLang="en-US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3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Arial Unicode MS" panose="020B0604020202020204"/>
              <a:cs typeface="Arial Unicode MS" panose="020B0604020202020204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3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Arial Unicode MS" panose="020B0604020202020204"/>
              <a:cs typeface="Arial Unicode MS" panose="020B0604020202020204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Anthology Regular" pitchFamily="2" charset="0"/>
                <a:ea typeface="Arial Unicode MS" panose="020B0604020202020204"/>
                <a:cs typeface="Arial Unicode MS" panose="020B0604020202020204"/>
              </a:rPr>
              <a:t>PAGE 4</a:t>
            </a:r>
            <a:endParaRPr kumimoji="0" lang="en-US" altLang="en-US" sz="1400" b="1" i="0" u="none" strike="noStrike" cap="none" normalizeH="0" baseline="0" dirty="0">
              <a:ln>
                <a:noFill/>
              </a:ln>
              <a:solidFill>
                <a:srgbClr val="FFFF00"/>
              </a:solidFill>
              <a:effectLst/>
              <a:latin typeface="Anthology Regular" pitchFamily="2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3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rial Unicode MS" panose="020B0604020202020204"/>
                <a:cs typeface="Arial Unicode MS" panose="020B0604020202020204"/>
              </a:rPr>
              <a:t>(PANEL 1)	</a:t>
            </a:r>
            <a:r>
              <a:rPr kumimoji="0" lang="en-US" altLang="en-US" sz="1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rial Unicode MS" panose="020B0604020202020204"/>
                <a:cs typeface="Arial Unicode MS" panose="020B0604020202020204"/>
              </a:rPr>
              <a:t>You (pointing to Hector), you are carefree, have interest in supernatural, plus a knack in martial arts…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rial Unicode MS" panose="020B0604020202020204"/>
                <a:cs typeface="Arial Unicode MS" panose="020B0604020202020204"/>
              </a:rPr>
              <a:t>You will be called </a:t>
            </a:r>
            <a:r>
              <a:rPr kumimoji="0" lang="en-US" altLang="en-US" sz="13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rial Unicode MS" panose="020B0604020202020204"/>
                <a:cs typeface="Arial Unicode MS" panose="020B0604020202020204"/>
              </a:rPr>
              <a:t>Pardo the Mystic</a:t>
            </a:r>
            <a:r>
              <a:rPr kumimoji="0" lang="en-US" altLang="en-US" sz="1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rial Unicode MS" panose="020B0604020202020204"/>
                <a:cs typeface="Arial Unicode MS" panose="020B0604020202020204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rial Unicode MS" panose="020B0604020202020204"/>
                <a:cs typeface="Arial Unicode MS" panose="020B0604020202020204"/>
              </a:rPr>
              <a:t>(</a:t>
            </a:r>
            <a:r>
              <a:rPr kumimoji="0" lang="en-US" altLang="en-US" sz="13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rial Unicode MS" panose="020B0604020202020204"/>
                <a:cs typeface="Arial Unicode MS" panose="020B0604020202020204"/>
              </a:rPr>
              <a:t>PANEL 2)	</a:t>
            </a:r>
            <a:r>
              <a:rPr kumimoji="0" lang="en-US" altLang="en-US" sz="1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rial Unicode MS" panose="020B0604020202020204"/>
                <a:cs typeface="Arial Unicode MS" panose="020B0604020202020204"/>
              </a:rPr>
              <a:t>You (pointing to Mark) are of a truly virtuous nature…</a:t>
            </a:r>
            <a:endParaRPr kumimoji="0" lang="en-US" altLang="en-US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3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rial Unicode MS" panose="020B0604020202020204"/>
                <a:cs typeface="Arial Unicode MS" panose="020B0604020202020204"/>
              </a:rPr>
              <a:t>(PANEL 3) </a:t>
            </a:r>
            <a:r>
              <a:rPr kumimoji="0" lang="en-US" altLang="en-US" sz="13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Arial" panose="020B0604020202020204" pitchFamily="34" charset="0"/>
                <a:ea typeface="Arial Unicode MS" panose="020B0604020202020204"/>
                <a:cs typeface="Arial Unicode MS" panose="020B0604020202020204"/>
              </a:rPr>
              <a:t>Ruben</a:t>
            </a:r>
            <a:r>
              <a:rPr kumimoji="0" lang="en-US" altLang="en-US" sz="1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rial Unicode MS" panose="020B0604020202020204"/>
                <a:cs typeface="Arial Unicode MS" panose="020B0604020202020204"/>
              </a:rPr>
              <a:t>:	His dad’s a preacher</a:t>
            </a:r>
            <a:endParaRPr kumimoji="0" lang="en-US" altLang="en-US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rial Unicode MS" panose="020B0604020202020204"/>
                <a:cs typeface="Arial Unicode MS" panose="020B0604020202020204"/>
              </a:rPr>
              <a:t>	</a:t>
            </a:r>
            <a:r>
              <a:rPr kumimoji="0" lang="en-US" altLang="en-US" sz="13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Arial" panose="020B0604020202020204" pitchFamily="34" charset="0"/>
                <a:ea typeface="Arial Unicode MS" panose="020B0604020202020204"/>
                <a:cs typeface="Arial Unicode MS" panose="020B0604020202020204"/>
              </a:rPr>
              <a:t>Alien</a:t>
            </a:r>
            <a:r>
              <a:rPr kumimoji="0" lang="en-US" altLang="en-US" sz="1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rial Unicode MS" panose="020B0604020202020204"/>
                <a:cs typeface="Arial Unicode MS" panose="020B0604020202020204"/>
              </a:rPr>
              <a:t>:	optimist, humorist… virgin</a:t>
            </a:r>
            <a:endParaRPr kumimoji="0" lang="en-US" altLang="en-US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3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rial Unicode MS" panose="020B0604020202020204"/>
                <a:cs typeface="Arial Unicode MS" panose="020B0604020202020204"/>
              </a:rPr>
              <a:t>(PANEL 4)</a:t>
            </a:r>
            <a:endParaRPr kumimoji="0" lang="en-US" altLang="en-US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rial Unicode MS" panose="020B0604020202020204"/>
                <a:cs typeface="Arial Unicode MS" panose="020B0604020202020204"/>
              </a:rPr>
              <a:t>	</a:t>
            </a:r>
            <a:r>
              <a:rPr kumimoji="0" lang="en-US" altLang="en-US" sz="13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Arial" panose="020B0604020202020204" pitchFamily="34" charset="0"/>
                <a:ea typeface="Arial Unicode MS" panose="020B0604020202020204"/>
                <a:cs typeface="Arial Unicode MS" panose="020B0604020202020204"/>
              </a:rPr>
              <a:t>Hecto</a:t>
            </a:r>
            <a:r>
              <a:rPr kumimoji="0" lang="en-US" altLang="en-US" sz="1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rial Unicode MS" panose="020B0604020202020204"/>
                <a:cs typeface="Arial Unicode MS" panose="020B0604020202020204"/>
              </a:rPr>
              <a:t>r:	That’s messed up</a:t>
            </a:r>
            <a:endParaRPr kumimoji="0" lang="en-US" altLang="en-US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rial Unicode MS" panose="020B0604020202020204"/>
                <a:cs typeface="Arial Unicode MS" panose="020B0604020202020204"/>
              </a:rPr>
              <a:t>	</a:t>
            </a:r>
            <a:r>
              <a:rPr kumimoji="0" lang="en-US" altLang="en-US" sz="13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Arial" panose="020B0604020202020204" pitchFamily="34" charset="0"/>
                <a:ea typeface="Arial Unicode MS" panose="020B0604020202020204"/>
                <a:cs typeface="Arial Unicode MS" panose="020B0604020202020204"/>
              </a:rPr>
              <a:t>Alien</a:t>
            </a:r>
            <a:r>
              <a:rPr kumimoji="0" lang="en-US" altLang="en-US" sz="1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rial Unicode MS" panose="020B0604020202020204"/>
                <a:cs typeface="Arial Unicode MS" panose="020B0604020202020204"/>
              </a:rPr>
              <a:t>:	you will be called </a:t>
            </a:r>
            <a:r>
              <a:rPr kumimoji="0" lang="en-US" altLang="en-US" sz="13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rial Unicode MS" panose="020B0604020202020204"/>
                <a:cs typeface="Arial Unicode MS" panose="020B0604020202020204"/>
              </a:rPr>
              <a:t>St. Mark</a:t>
            </a:r>
            <a:endParaRPr kumimoji="0" lang="en-US" altLang="en-US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21957C2-428A-4D81-990F-DBC161B8925E}"/>
              </a:ext>
            </a:extLst>
          </p:cNvPr>
          <p:cNvSpPr txBox="1"/>
          <p:nvPr/>
        </p:nvSpPr>
        <p:spPr>
          <a:xfrm>
            <a:off x="956034" y="249897"/>
            <a:ext cx="724749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My simple “full script” style for Gleema 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ime Ace 2.0 BB" panose="02000503000000020004" pitchFamily="2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7788480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>
            <a:extLst>
              <a:ext uri="{FF2B5EF4-FFF2-40B4-BE49-F238E27FC236}">
                <a16:creationId xmlns:a16="http://schemas.microsoft.com/office/drawing/2014/main" id="{EA5B24D1-299B-46B9-8387-D8D5F2FFFE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479" y="908720"/>
            <a:ext cx="9016017" cy="5699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3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Arial" panose="020B0604020202020204" pitchFamily="34" charset="0"/>
                <a:ea typeface="Arial Unicode MS" panose="020B0604020202020204"/>
                <a:cs typeface="Arial Unicode MS" panose="020B0604020202020204"/>
              </a:rPr>
              <a:t>PAGE 3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3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rial Unicode MS" panose="020B0604020202020204"/>
                <a:cs typeface="Arial Unicode MS" panose="020B0604020202020204"/>
              </a:rPr>
              <a:t>(panel  1)	</a:t>
            </a:r>
            <a:r>
              <a:rPr kumimoji="0" lang="en-US" altLang="en-US" sz="13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Arial" panose="020B0604020202020204" pitchFamily="34" charset="0"/>
                <a:ea typeface="Arial Unicode MS" panose="020B0604020202020204"/>
                <a:cs typeface="Arial Unicode MS" panose="020B0604020202020204"/>
              </a:rPr>
              <a:t>Alien</a:t>
            </a:r>
            <a:r>
              <a:rPr kumimoji="0" lang="en-US" altLang="en-US" sz="1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rial Unicode MS" panose="020B0604020202020204"/>
                <a:cs typeface="Arial Unicode MS" panose="020B0604020202020204"/>
              </a:rPr>
              <a:t>: Fallen into the wrong hands, the Gleema stone could cause devastation. You are hereby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rial Unicode MS" panose="020B0604020202020204"/>
                <a:cs typeface="Arial Unicode MS" panose="020B0604020202020204"/>
              </a:rPr>
              <a:t>commissioned by those of us who survived our Armageddon to seek out these stones,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rial Unicode MS" panose="020B0604020202020204"/>
                <a:cs typeface="Arial Unicode MS" panose="020B0604020202020204"/>
              </a:rPr>
              <a:t>collect them and keep them away from other earthlings lest your planet become the next in line for end of times.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3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rial Unicode MS" panose="020B0604020202020204"/>
                <a:cs typeface="Arial Unicode MS" panose="020B0604020202020204"/>
              </a:rPr>
              <a:t>(panel  2) </a:t>
            </a:r>
            <a:r>
              <a:rPr kumimoji="0" lang="en-US" altLang="en-US" sz="13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Arial" panose="020B0604020202020204" pitchFamily="34" charset="0"/>
                <a:ea typeface="Arial Unicode MS" panose="020B0604020202020204"/>
                <a:cs typeface="Arial Unicode MS" panose="020B0604020202020204"/>
              </a:rPr>
              <a:t>Hector</a:t>
            </a:r>
            <a:r>
              <a:rPr kumimoji="0" lang="en-US" altLang="en-US" sz="1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rial Unicode MS" panose="020B0604020202020204"/>
                <a:cs typeface="Arial Unicode MS" panose="020B0604020202020204"/>
              </a:rPr>
              <a:t>:	Wait – we have powers?</a:t>
            </a:r>
            <a:endParaRPr kumimoji="0" lang="en-US" altLang="en-US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rial Unicode MS" panose="020B0604020202020204"/>
                <a:cs typeface="Arial Unicode MS" panose="020B0604020202020204"/>
              </a:rPr>
              <a:t>	</a:t>
            </a:r>
            <a:r>
              <a:rPr kumimoji="0" lang="en-US" altLang="en-US" sz="1300" b="0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Arial" panose="020B0604020202020204" pitchFamily="34" charset="0"/>
                <a:ea typeface="Arial Unicode MS" panose="020B0604020202020204"/>
                <a:cs typeface="Arial Unicode MS" panose="020B0604020202020204"/>
              </a:rPr>
              <a:t>Alien</a:t>
            </a:r>
            <a:r>
              <a:rPr kumimoji="0" lang="en-US" altLang="en-US" sz="1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rial Unicode MS" panose="020B0604020202020204"/>
                <a:cs typeface="Arial Unicode MS" panose="020B0604020202020204"/>
              </a:rPr>
              <a:t>:	Beyond your imagination, but you were sought out for your virtue.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3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rial Unicode MS" panose="020B0604020202020204"/>
                <a:cs typeface="Arial Unicode MS" panose="020B0604020202020204"/>
              </a:rPr>
              <a:t>(panel  3) </a:t>
            </a:r>
            <a:r>
              <a:rPr kumimoji="0" lang="en-US" altLang="en-US" sz="13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Arial" panose="020B0604020202020204" pitchFamily="34" charset="0"/>
                <a:ea typeface="Arial Unicode MS" panose="020B0604020202020204"/>
                <a:cs typeface="Arial Unicode MS" panose="020B0604020202020204"/>
              </a:rPr>
              <a:t>Mark</a:t>
            </a:r>
            <a:r>
              <a:rPr kumimoji="0" lang="en-US" altLang="en-US" sz="1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rial Unicode MS" panose="020B0604020202020204"/>
                <a:cs typeface="Arial Unicode MS" panose="020B0604020202020204"/>
              </a:rPr>
              <a:t>:	Ruben, hear that?	You have virtue.</a:t>
            </a:r>
            <a:endParaRPr kumimoji="0" lang="en-US" altLang="en-US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rial Unicode MS" panose="020B0604020202020204"/>
                <a:cs typeface="Arial Unicode MS" panose="020B0604020202020204"/>
              </a:rPr>
              <a:t>	</a:t>
            </a:r>
            <a:r>
              <a:rPr kumimoji="0" lang="en-US" altLang="en-US" sz="13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Arial" panose="020B0604020202020204" pitchFamily="34" charset="0"/>
                <a:ea typeface="Arial Unicode MS" panose="020B0604020202020204"/>
                <a:cs typeface="Arial Unicode MS" panose="020B0604020202020204"/>
              </a:rPr>
              <a:t>Ruben</a:t>
            </a:r>
            <a:r>
              <a:rPr kumimoji="0" lang="en-US" altLang="en-US" sz="1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rial Unicode MS" panose="020B0604020202020204"/>
                <a:cs typeface="Arial Unicode MS" panose="020B0604020202020204"/>
              </a:rPr>
              <a:t>:	Shut up bro.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3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rial Unicode MS" panose="020B0604020202020204"/>
                <a:cs typeface="Arial Unicode MS" panose="020B0604020202020204"/>
              </a:rPr>
              <a:t>(panel  4) </a:t>
            </a:r>
            <a:r>
              <a:rPr kumimoji="0" lang="en-US" altLang="en-US" sz="13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Arial" panose="020B0604020202020204" pitchFamily="34" charset="0"/>
                <a:ea typeface="Arial Unicode MS" panose="020B0604020202020204"/>
                <a:cs typeface="Arial Unicode MS" panose="020B0604020202020204"/>
              </a:rPr>
              <a:t>Alien</a:t>
            </a:r>
            <a:r>
              <a:rPr kumimoji="0" lang="en-US" altLang="en-US" sz="1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rial Unicode MS" panose="020B0604020202020204"/>
                <a:cs typeface="Arial Unicode MS" panose="020B0604020202020204"/>
              </a:rPr>
              <a:t>:	Controlling the power vested on you from the Gleema will not be easy.</a:t>
            </a:r>
            <a:endParaRPr kumimoji="0" lang="en-US" altLang="en-US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rial Unicode MS" panose="020B0604020202020204"/>
                <a:cs typeface="Arial Unicode MS" panose="020B0604020202020204"/>
              </a:rPr>
              <a:t>	</a:t>
            </a:r>
            <a:r>
              <a:rPr kumimoji="0" lang="en-US" altLang="en-US" sz="13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Arial" panose="020B0604020202020204" pitchFamily="34" charset="0"/>
                <a:ea typeface="Arial Unicode MS" panose="020B0604020202020204"/>
                <a:cs typeface="Arial Unicode MS" panose="020B0604020202020204"/>
              </a:rPr>
              <a:t>Ruben</a:t>
            </a:r>
            <a:r>
              <a:rPr kumimoji="0" lang="en-US" altLang="en-US" sz="1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rial Unicode MS" panose="020B0604020202020204"/>
                <a:cs typeface="Arial Unicode MS" panose="020B0604020202020204"/>
              </a:rPr>
              <a:t>:	Power?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3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rial Unicode MS" panose="020B0604020202020204"/>
                <a:cs typeface="Arial Unicode MS" panose="020B0604020202020204"/>
              </a:rPr>
              <a:t>(panel  5) </a:t>
            </a:r>
            <a:r>
              <a:rPr kumimoji="0" lang="en-US" altLang="en-US" sz="13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Arial" panose="020B0604020202020204" pitchFamily="34" charset="0"/>
                <a:ea typeface="Arial Unicode MS" panose="020B0604020202020204"/>
                <a:cs typeface="Arial Unicode MS" panose="020B0604020202020204"/>
              </a:rPr>
              <a:t>Alien:</a:t>
            </a:r>
            <a:r>
              <a:rPr kumimoji="0" lang="en-US" altLang="en-US" sz="1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rial Unicode MS" panose="020B0604020202020204"/>
                <a:cs typeface="Arial Unicode MS" panose="020B0604020202020204"/>
              </a:rPr>
              <a:t>	In you I sense anger, uncertainty, impulsiveness, fire, and a keen interest in the stars.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rial Unicode MS" panose="020B0604020202020204"/>
                <a:cs typeface="Arial Unicode MS" panose="020B0604020202020204"/>
              </a:rPr>
              <a:t>Your innermost character determines your power…</a:t>
            </a:r>
            <a:endParaRPr kumimoji="0" lang="en-US" altLang="en-US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3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rial Unicode MS" panose="020B0604020202020204"/>
                <a:cs typeface="Arial Unicode MS" panose="020B0604020202020204"/>
              </a:rPr>
              <a:t>(panel  6)	…</a:t>
            </a:r>
            <a:r>
              <a:rPr kumimoji="0" lang="en-US" altLang="en-US" sz="1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rial Unicode MS" panose="020B0604020202020204"/>
                <a:cs typeface="Arial Unicode MS" panose="020B0604020202020204"/>
              </a:rPr>
              <a:t> you will be called </a:t>
            </a:r>
            <a:r>
              <a:rPr kumimoji="0" lang="en-US" altLang="en-US" sz="13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rial Unicode MS" panose="020B0604020202020204"/>
                <a:cs typeface="Arial Unicode MS" panose="020B0604020202020204"/>
              </a:rPr>
              <a:t>Cosmos</a:t>
            </a:r>
            <a:r>
              <a:rPr kumimoji="0" lang="en-US" altLang="en-US" sz="1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rial Unicode MS" panose="020B0604020202020204"/>
                <a:cs typeface="Arial Unicode MS" panose="020B0604020202020204"/>
              </a:rPr>
              <a:t>.</a:t>
            </a:r>
            <a:endParaRPr kumimoji="0" lang="en-US" altLang="en-US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3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Arial Unicode MS" panose="020B0604020202020204"/>
              <a:cs typeface="Arial Unicode MS" panose="020B0604020202020204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3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Arial Unicode MS" panose="020B0604020202020204"/>
              <a:cs typeface="Arial Unicode MS" panose="020B0604020202020204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Anthology Regular" pitchFamily="2" charset="0"/>
                <a:ea typeface="Arial Unicode MS" panose="020B0604020202020204"/>
                <a:cs typeface="Arial Unicode MS" panose="020B0604020202020204"/>
              </a:rPr>
              <a:t>PAGE 4</a:t>
            </a:r>
            <a:endParaRPr kumimoji="0" lang="en-US" altLang="en-US" sz="1400" b="1" i="0" u="none" strike="noStrike" cap="none" normalizeH="0" baseline="0" dirty="0">
              <a:ln>
                <a:noFill/>
              </a:ln>
              <a:solidFill>
                <a:srgbClr val="FFFF00"/>
              </a:solidFill>
              <a:effectLst/>
              <a:latin typeface="Anthology Regular" pitchFamily="2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3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rial Unicode MS" panose="020B0604020202020204"/>
                <a:cs typeface="Arial Unicode MS" panose="020B0604020202020204"/>
              </a:rPr>
              <a:t>(PANEL 1)	</a:t>
            </a:r>
            <a:r>
              <a:rPr kumimoji="0" lang="en-US" altLang="en-US" sz="1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rial Unicode MS" panose="020B0604020202020204"/>
                <a:cs typeface="Arial Unicode MS" panose="020B0604020202020204"/>
              </a:rPr>
              <a:t>You (pointing to Hector), you are carefree, have interest in supernatural, plus a knack in martial arts…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rial Unicode MS" panose="020B0604020202020204"/>
                <a:cs typeface="Arial Unicode MS" panose="020B0604020202020204"/>
              </a:rPr>
              <a:t>You will be called </a:t>
            </a:r>
            <a:r>
              <a:rPr kumimoji="0" lang="en-US" altLang="en-US" sz="13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rial Unicode MS" panose="020B0604020202020204"/>
                <a:cs typeface="Arial Unicode MS" panose="020B0604020202020204"/>
              </a:rPr>
              <a:t>Pardo the Mystic</a:t>
            </a:r>
            <a:r>
              <a:rPr kumimoji="0" lang="en-US" altLang="en-US" sz="1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rial Unicode MS" panose="020B0604020202020204"/>
                <a:cs typeface="Arial Unicode MS" panose="020B0604020202020204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rial Unicode MS" panose="020B0604020202020204"/>
                <a:cs typeface="Arial Unicode MS" panose="020B0604020202020204"/>
              </a:rPr>
              <a:t>(</a:t>
            </a:r>
            <a:r>
              <a:rPr kumimoji="0" lang="en-US" altLang="en-US" sz="13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rial Unicode MS" panose="020B0604020202020204"/>
                <a:cs typeface="Arial Unicode MS" panose="020B0604020202020204"/>
              </a:rPr>
              <a:t>PANEL 2)	</a:t>
            </a:r>
            <a:r>
              <a:rPr kumimoji="0" lang="en-US" altLang="en-US" sz="1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rial Unicode MS" panose="020B0604020202020204"/>
                <a:cs typeface="Arial Unicode MS" panose="020B0604020202020204"/>
              </a:rPr>
              <a:t>You (pointing to Mark) are of a truly virtuous nature…</a:t>
            </a:r>
            <a:endParaRPr kumimoji="0" lang="en-US" altLang="en-US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3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rial Unicode MS" panose="020B0604020202020204"/>
                <a:cs typeface="Arial Unicode MS" panose="020B0604020202020204"/>
              </a:rPr>
              <a:t>(PANEL 3) </a:t>
            </a:r>
            <a:r>
              <a:rPr kumimoji="0" lang="en-US" altLang="en-US" sz="13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Arial" panose="020B0604020202020204" pitchFamily="34" charset="0"/>
                <a:ea typeface="Arial Unicode MS" panose="020B0604020202020204"/>
                <a:cs typeface="Arial Unicode MS" panose="020B0604020202020204"/>
              </a:rPr>
              <a:t>Ruben</a:t>
            </a:r>
            <a:r>
              <a:rPr kumimoji="0" lang="en-US" altLang="en-US" sz="1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rial Unicode MS" panose="020B0604020202020204"/>
                <a:cs typeface="Arial Unicode MS" panose="020B0604020202020204"/>
              </a:rPr>
              <a:t>:	His dad’s a preacher</a:t>
            </a:r>
            <a:endParaRPr kumimoji="0" lang="en-US" altLang="en-US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rial Unicode MS" panose="020B0604020202020204"/>
                <a:cs typeface="Arial Unicode MS" panose="020B0604020202020204"/>
              </a:rPr>
              <a:t>	</a:t>
            </a:r>
            <a:r>
              <a:rPr kumimoji="0" lang="en-US" altLang="en-US" sz="13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Arial" panose="020B0604020202020204" pitchFamily="34" charset="0"/>
                <a:ea typeface="Arial Unicode MS" panose="020B0604020202020204"/>
                <a:cs typeface="Arial Unicode MS" panose="020B0604020202020204"/>
              </a:rPr>
              <a:t>Alien</a:t>
            </a:r>
            <a:r>
              <a:rPr kumimoji="0" lang="en-US" altLang="en-US" sz="1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rial Unicode MS" panose="020B0604020202020204"/>
                <a:cs typeface="Arial Unicode MS" panose="020B0604020202020204"/>
              </a:rPr>
              <a:t>:	optimist, humorist… virgin</a:t>
            </a:r>
            <a:endParaRPr kumimoji="0" lang="en-US" altLang="en-US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3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rial Unicode MS" panose="020B0604020202020204"/>
                <a:cs typeface="Arial Unicode MS" panose="020B0604020202020204"/>
              </a:rPr>
              <a:t>(PANEL 4)</a:t>
            </a:r>
            <a:endParaRPr kumimoji="0" lang="en-US" altLang="en-US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rial Unicode MS" panose="020B0604020202020204"/>
                <a:cs typeface="Arial Unicode MS" panose="020B0604020202020204"/>
              </a:rPr>
              <a:t>	</a:t>
            </a:r>
            <a:r>
              <a:rPr kumimoji="0" lang="en-US" altLang="en-US" sz="13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Arial" panose="020B0604020202020204" pitchFamily="34" charset="0"/>
                <a:ea typeface="Arial Unicode MS" panose="020B0604020202020204"/>
                <a:cs typeface="Arial Unicode MS" panose="020B0604020202020204"/>
              </a:rPr>
              <a:t>Hecto</a:t>
            </a:r>
            <a:r>
              <a:rPr kumimoji="0" lang="en-US" altLang="en-US" sz="1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rial Unicode MS" panose="020B0604020202020204"/>
                <a:cs typeface="Arial Unicode MS" panose="020B0604020202020204"/>
              </a:rPr>
              <a:t>r:	That’s messed up</a:t>
            </a:r>
            <a:endParaRPr kumimoji="0" lang="en-US" altLang="en-US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rial Unicode MS" panose="020B0604020202020204"/>
                <a:cs typeface="Arial Unicode MS" panose="020B0604020202020204"/>
              </a:rPr>
              <a:t>	</a:t>
            </a:r>
            <a:r>
              <a:rPr kumimoji="0" lang="en-US" altLang="en-US" sz="13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Arial" panose="020B0604020202020204" pitchFamily="34" charset="0"/>
                <a:ea typeface="Arial Unicode MS" panose="020B0604020202020204"/>
                <a:cs typeface="Arial Unicode MS" panose="020B0604020202020204"/>
              </a:rPr>
              <a:t>Alien</a:t>
            </a:r>
            <a:r>
              <a:rPr kumimoji="0" lang="en-US" altLang="en-US" sz="1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rial Unicode MS" panose="020B0604020202020204"/>
                <a:cs typeface="Arial Unicode MS" panose="020B0604020202020204"/>
              </a:rPr>
              <a:t>:	you will be called </a:t>
            </a:r>
            <a:r>
              <a:rPr kumimoji="0" lang="en-US" altLang="en-US" sz="13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rial Unicode MS" panose="020B0604020202020204"/>
                <a:cs typeface="Arial Unicode MS" panose="020B0604020202020204"/>
              </a:rPr>
              <a:t>St. Mark</a:t>
            </a:r>
            <a:endParaRPr kumimoji="0" lang="en-US" altLang="en-US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21957C2-428A-4D81-990F-DBC161B8925E}"/>
              </a:ext>
            </a:extLst>
          </p:cNvPr>
          <p:cNvSpPr txBox="1"/>
          <p:nvPr/>
        </p:nvSpPr>
        <p:spPr>
          <a:xfrm>
            <a:off x="956034" y="249897"/>
            <a:ext cx="727314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My simple “full script” style for Gleema 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ime Ace 2.0 BB" panose="02000503000000020004" pitchFamily="2" charset="0"/>
              </a:rPr>
              <a:t>3</a:t>
            </a:r>
          </a:p>
        </p:txBody>
      </p:sp>
      <p:sp>
        <p:nvSpPr>
          <p:cNvPr id="2" name="Arrow: Left 1">
            <a:extLst>
              <a:ext uri="{FF2B5EF4-FFF2-40B4-BE49-F238E27FC236}">
                <a16:creationId xmlns:a16="http://schemas.microsoft.com/office/drawing/2014/main" id="{329BAE78-3145-402A-8966-F2FBD0EF94F1}"/>
              </a:ext>
            </a:extLst>
          </p:cNvPr>
          <p:cNvSpPr/>
          <p:nvPr/>
        </p:nvSpPr>
        <p:spPr>
          <a:xfrm rot="635337">
            <a:off x="880464" y="755314"/>
            <a:ext cx="1604964" cy="150796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(Captions)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584EF1D-83F0-4170-9BF0-C6CCEA919D2B}"/>
              </a:ext>
            </a:extLst>
          </p:cNvPr>
          <p:cNvCxnSpPr>
            <a:cxnSpLocks/>
          </p:cNvCxnSpPr>
          <p:nvPr/>
        </p:nvCxnSpPr>
        <p:spPr>
          <a:xfrm flipH="1">
            <a:off x="2771800" y="4142961"/>
            <a:ext cx="1872208" cy="510175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A3C4D55-352D-428D-83CA-722AADDAA72D}"/>
              </a:ext>
            </a:extLst>
          </p:cNvPr>
          <p:cNvCxnSpPr>
            <a:cxnSpLocks/>
          </p:cNvCxnSpPr>
          <p:nvPr/>
        </p:nvCxnSpPr>
        <p:spPr>
          <a:xfrm flipH="1">
            <a:off x="2610316" y="4142961"/>
            <a:ext cx="2033692" cy="942223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6663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>
            <a:extLst>
              <a:ext uri="{FF2B5EF4-FFF2-40B4-BE49-F238E27FC236}">
                <a16:creationId xmlns:a16="http://schemas.microsoft.com/office/drawing/2014/main" id="{EA5B24D1-299B-46B9-8387-D8D5F2FFFE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6346" y="2045427"/>
            <a:ext cx="901601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defTabSz="914400"/>
            <a:r>
              <a:rPr lang="en-US" dirty="0"/>
              <a:t>The strictest rule tends to be page length. Comics tend to be 24-32 pages long, graphic novels around 80-120 pages. 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21957C2-428A-4D81-990F-DBC161B8925E}"/>
              </a:ext>
            </a:extLst>
          </p:cNvPr>
          <p:cNvSpPr txBox="1"/>
          <p:nvPr/>
        </p:nvSpPr>
        <p:spPr>
          <a:xfrm>
            <a:off x="3458730" y="595444"/>
            <a:ext cx="23198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‘RULES’</a:t>
            </a:r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ime Ace 2.0 BB" panose="02000503000000020004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CF7AA3F-9834-4061-ACDE-E3C7135A0E54}"/>
              </a:ext>
            </a:extLst>
          </p:cNvPr>
          <p:cNvSpPr txBox="1"/>
          <p:nvPr/>
        </p:nvSpPr>
        <p:spPr>
          <a:xfrm>
            <a:off x="216346" y="2806463"/>
            <a:ext cx="4378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Dialogue must fit inside speech bubbles.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270FA14-2BE6-4305-BF0B-556F471C4BB8}"/>
              </a:ext>
            </a:extLst>
          </p:cNvPr>
          <p:cNvSpPr txBox="1"/>
          <p:nvPr/>
        </p:nvSpPr>
        <p:spPr>
          <a:xfrm>
            <a:off x="216346" y="3322522"/>
            <a:ext cx="80714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Think in panels, if you’re working on a 22-page comic you might end up with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around 132 panels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A530531-BA88-47C4-8E1C-269FD1CDEAE0}"/>
              </a:ext>
            </a:extLst>
          </p:cNvPr>
          <p:cNvSpPr txBox="1"/>
          <p:nvPr/>
        </p:nvSpPr>
        <p:spPr>
          <a:xfrm>
            <a:off x="218796" y="4296513"/>
            <a:ext cx="88152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Be meticulous in the details with the artist to assure that what you want is included.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BC5AC6E-C70C-45FD-99D1-2A08BD47EF3F}"/>
              </a:ext>
            </a:extLst>
          </p:cNvPr>
          <p:cNvSpPr txBox="1"/>
          <p:nvPr/>
        </p:nvSpPr>
        <p:spPr>
          <a:xfrm>
            <a:off x="226931" y="4927277"/>
            <a:ext cx="84177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Add screenplay terminology in your script. Use keywords like Exterior or Interior, 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Day or Night, and reference the scene’s location</a:t>
            </a:r>
          </a:p>
        </p:txBody>
      </p:sp>
      <p:sp>
        <p:nvSpPr>
          <p:cNvPr id="11" name="Thought Bubble: Cloud 10">
            <a:extLst>
              <a:ext uri="{FF2B5EF4-FFF2-40B4-BE49-F238E27FC236}">
                <a16:creationId xmlns:a16="http://schemas.microsoft.com/office/drawing/2014/main" id="{3A2F1F5D-719B-4C1C-982F-2FBCDB9A413E}"/>
              </a:ext>
            </a:extLst>
          </p:cNvPr>
          <p:cNvSpPr/>
          <p:nvPr/>
        </p:nvSpPr>
        <p:spPr>
          <a:xfrm>
            <a:off x="2699792" y="120770"/>
            <a:ext cx="3421079" cy="1702489"/>
          </a:xfrm>
          <a:prstGeom prst="cloudCallou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7018F69-756A-423C-97D4-C0A1FD814D20}"/>
              </a:ext>
            </a:extLst>
          </p:cNvPr>
          <p:cNvSpPr txBox="1"/>
          <p:nvPr/>
        </p:nvSpPr>
        <p:spPr>
          <a:xfrm>
            <a:off x="2169135" y="6108667"/>
            <a:ext cx="5110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https://www.makingcomics.com/2014/03/08/write-script-comic/</a:t>
            </a:r>
          </a:p>
        </p:txBody>
      </p:sp>
    </p:spTree>
    <p:extLst>
      <p:ext uri="{BB962C8B-B14F-4D97-AF65-F5344CB8AC3E}">
        <p14:creationId xmlns:p14="http://schemas.microsoft.com/office/powerpoint/2010/main" val="57408271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0BF297-970D-45D0-82C2-05858ECDD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6096" y="116632"/>
            <a:ext cx="3414177" cy="1400530"/>
          </a:xfrm>
        </p:spPr>
        <p:txBody>
          <a:bodyPr/>
          <a:lstStyle/>
          <a:p>
            <a:r>
              <a:rPr lang="en-US" dirty="0"/>
              <a:t>Another great sample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C4C7B2-B731-4A5A-ACE2-D48AAD5A6F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076056" y="3645024"/>
            <a:ext cx="3888432" cy="1195940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BRAIN BOY #1 Script / Copyright 2013 Dark Horse Comics</a:t>
            </a:r>
          </a:p>
          <a:p>
            <a:r>
              <a:rPr lang="en-US" dirty="0"/>
              <a:t>Fred </a:t>
            </a:r>
            <a:r>
              <a:rPr lang="en-US" dirty="0" err="1"/>
              <a:t>Vanlente</a:t>
            </a:r>
            <a:r>
              <a:rPr lang="en-US" dirty="0"/>
              <a:t>   http://fredvanlente.com/comix.html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D1DB7F30-0382-4A7F-A133-C30B141DDA7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93727" y="188640"/>
            <a:ext cx="5185072" cy="6224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80960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0BF297-970D-45D0-82C2-05858ECDD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6096" y="116632"/>
            <a:ext cx="3414177" cy="1400530"/>
          </a:xfrm>
        </p:spPr>
        <p:txBody>
          <a:bodyPr/>
          <a:lstStyle/>
          <a:p>
            <a:r>
              <a:rPr lang="en-US" dirty="0"/>
              <a:t>Another great sample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C4C7B2-B731-4A5A-ACE2-D48AAD5A6F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076056" y="3645024"/>
            <a:ext cx="3888432" cy="1195940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BRAIN BOY #1 Script / Copyright 2013 Dark Horse Comics</a:t>
            </a:r>
          </a:p>
          <a:p>
            <a:r>
              <a:rPr lang="en-US" dirty="0"/>
              <a:t>Fred </a:t>
            </a:r>
            <a:r>
              <a:rPr lang="en-US" dirty="0" err="1"/>
              <a:t>Vanlente</a:t>
            </a:r>
            <a:r>
              <a:rPr lang="en-US" dirty="0"/>
              <a:t>   </a:t>
            </a:r>
            <a:r>
              <a:rPr lang="en-US" dirty="0">
                <a:solidFill>
                  <a:srgbClr val="FFFF00"/>
                </a:solidFill>
              </a:rPr>
              <a:t>http://fredvanlente.com/comix.html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D1DB7F30-0382-4A7F-A133-C30B141DDA7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93727" y="188640"/>
            <a:ext cx="5185072" cy="6224153"/>
          </a:xfrm>
          <a:prstGeom prst="rect">
            <a:avLst/>
          </a:prstGeom>
        </p:spPr>
      </p:pic>
      <p:sp>
        <p:nvSpPr>
          <p:cNvPr id="3" name="Arrow: Up 2">
            <a:extLst>
              <a:ext uri="{FF2B5EF4-FFF2-40B4-BE49-F238E27FC236}">
                <a16:creationId xmlns:a16="http://schemas.microsoft.com/office/drawing/2014/main" id="{8AEDE1EC-EC65-44BC-8288-37151BB2F2F0}"/>
              </a:ext>
            </a:extLst>
          </p:cNvPr>
          <p:cNvSpPr/>
          <p:nvPr/>
        </p:nvSpPr>
        <p:spPr>
          <a:xfrm>
            <a:off x="6588472" y="4725144"/>
            <a:ext cx="1152128" cy="1571829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E1C604A-FA1E-4C7C-B110-32E7604E9E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2559" y="188640"/>
            <a:ext cx="2229036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653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>
            <a:extLst>
              <a:ext uri="{FF2B5EF4-FFF2-40B4-BE49-F238E27FC236}">
                <a16:creationId xmlns:a16="http://schemas.microsoft.com/office/drawing/2014/main" id="{EA5B24D1-299B-46B9-8387-D8D5F2FFFE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6346" y="2708920"/>
            <a:ext cx="363557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defTabSz="914400"/>
            <a:r>
              <a:rPr lang="en-US" dirty="0"/>
              <a:t>This is a sketch from Gleema 3 </a:t>
            </a:r>
          </a:p>
          <a:p>
            <a:pPr lvl="0" defTabSz="914400"/>
            <a:r>
              <a:rPr lang="en-US" dirty="0"/>
              <a:t>I did and had two artists draw it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21957C2-428A-4D81-990F-DBC161B8925E}"/>
              </a:ext>
            </a:extLst>
          </p:cNvPr>
          <p:cNvSpPr txBox="1"/>
          <p:nvPr/>
        </p:nvSpPr>
        <p:spPr>
          <a:xfrm>
            <a:off x="216346" y="188640"/>
            <a:ext cx="406762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Remember, different artist – different feel</a:t>
            </a:r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ime Ace 2.0 BB" panose="02000503000000020004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850369C-2783-46E6-A553-D9B85A8812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0"/>
            <a:ext cx="47095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59452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>
            <a:extLst>
              <a:ext uri="{FF2B5EF4-FFF2-40B4-BE49-F238E27FC236}">
                <a16:creationId xmlns:a16="http://schemas.microsoft.com/office/drawing/2014/main" id="{EA5B24D1-299B-46B9-8387-D8D5F2FFFE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6346" y="2690336"/>
            <a:ext cx="3635574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defTabSz="914400"/>
            <a:r>
              <a:rPr lang="en-US" dirty="0"/>
              <a:t>This is a sketch from Gleema 3 </a:t>
            </a:r>
          </a:p>
          <a:p>
            <a:pPr lvl="0" defTabSz="914400"/>
            <a:r>
              <a:rPr lang="en-US" dirty="0"/>
              <a:t>I did and had two artists draw it</a:t>
            </a:r>
          </a:p>
          <a:p>
            <a:pPr lvl="0" defTabSz="914400"/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lvl="0" defTabSz="914400"/>
            <a:r>
              <a:rPr lang="en-US" altLang="en-US" dirty="0"/>
              <a:t>Here’s one depiction from my sketch… here’s the other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21957C2-428A-4D81-990F-DBC161B8925E}"/>
              </a:ext>
            </a:extLst>
          </p:cNvPr>
          <p:cNvSpPr txBox="1"/>
          <p:nvPr/>
        </p:nvSpPr>
        <p:spPr>
          <a:xfrm>
            <a:off x="216346" y="188640"/>
            <a:ext cx="406762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Remember, different artist – different feel</a:t>
            </a:r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ime Ace 2.0 BB" panose="02000503000000020004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850369C-2783-46E6-A553-D9B85A8812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99992" y="86061"/>
            <a:ext cx="4637577" cy="6685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96932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>
            <a:extLst>
              <a:ext uri="{FF2B5EF4-FFF2-40B4-BE49-F238E27FC236}">
                <a16:creationId xmlns:a16="http://schemas.microsoft.com/office/drawing/2014/main" id="{EA5B24D1-299B-46B9-8387-D8D5F2FFFE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6346" y="2690336"/>
            <a:ext cx="3635574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defTabSz="914400"/>
            <a:r>
              <a:rPr lang="en-US" dirty="0"/>
              <a:t>This is a sketch from Gleema 3 </a:t>
            </a:r>
          </a:p>
          <a:p>
            <a:pPr lvl="0" defTabSz="914400"/>
            <a:r>
              <a:rPr lang="en-US" dirty="0"/>
              <a:t>I did and had two artists draw it</a:t>
            </a:r>
          </a:p>
          <a:p>
            <a:pPr lvl="0" defTabSz="914400"/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lvl="0" defTabSz="914400"/>
            <a:r>
              <a:rPr lang="en-US" altLang="en-US" dirty="0"/>
              <a:t>Here’s one depiction from my sketch… here’s the other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21957C2-428A-4D81-990F-DBC161B8925E}"/>
              </a:ext>
            </a:extLst>
          </p:cNvPr>
          <p:cNvSpPr txBox="1"/>
          <p:nvPr/>
        </p:nvSpPr>
        <p:spPr>
          <a:xfrm>
            <a:off x="216346" y="188640"/>
            <a:ext cx="406762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Remember, different artist – different feel</a:t>
            </a:r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ime Ace 2.0 BB" panose="02000503000000020004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850369C-2783-46E6-A553-D9B85A8812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99992" y="86061"/>
            <a:ext cx="4637577" cy="6685878"/>
          </a:xfrm>
          <a:prstGeom prst="rect">
            <a:avLst/>
          </a:prstGeom>
        </p:spPr>
      </p:pic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489EEF0C-4E90-4BEF-8FF2-5EC8E01D39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1" y="9346"/>
            <a:ext cx="4493561" cy="6858000"/>
          </a:xfrm>
          <a:prstGeom prst="rect">
            <a:avLst/>
          </a:prstGeom>
        </p:spPr>
      </p:pic>
      <p:sp>
        <p:nvSpPr>
          <p:cNvPr id="6" name="Arrow: Left 5">
            <a:extLst>
              <a:ext uri="{FF2B5EF4-FFF2-40B4-BE49-F238E27FC236}">
                <a16:creationId xmlns:a16="http://schemas.microsoft.com/office/drawing/2014/main" id="{811270D0-7143-48AE-9C70-187CBC7F3914}"/>
              </a:ext>
            </a:extLst>
          </p:cNvPr>
          <p:cNvSpPr/>
          <p:nvPr/>
        </p:nvSpPr>
        <p:spPr>
          <a:xfrm>
            <a:off x="4487698" y="1298906"/>
            <a:ext cx="4493561" cy="338437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Know what I loved about this page?</a:t>
            </a:r>
          </a:p>
        </p:txBody>
      </p:sp>
    </p:spTree>
    <p:extLst>
      <p:ext uri="{BB962C8B-B14F-4D97-AF65-F5344CB8AC3E}">
        <p14:creationId xmlns:p14="http://schemas.microsoft.com/office/powerpoint/2010/main" val="3970924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836713"/>
            <a:ext cx="8520724" cy="5270498"/>
          </a:xfrm>
          <a:prstGeom prst="rect">
            <a:avLst/>
          </a:prstGeom>
        </p:spPr>
      </p:pic>
      <p:sp>
        <p:nvSpPr>
          <p:cNvPr id="8" name="7-Point Star 7"/>
          <p:cNvSpPr/>
          <p:nvPr/>
        </p:nvSpPr>
        <p:spPr>
          <a:xfrm>
            <a:off x="6876256" y="5341858"/>
            <a:ext cx="144016" cy="144016"/>
          </a:xfrm>
          <a:prstGeom prst="star7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cxnSp>
        <p:nvCxnSpPr>
          <p:cNvPr id="10" name="Straight Arrow Connector 9"/>
          <p:cNvCxnSpPr>
            <a:cxnSpLocks/>
          </p:cNvCxnSpPr>
          <p:nvPr/>
        </p:nvCxnSpPr>
        <p:spPr>
          <a:xfrm flipH="1" flipV="1">
            <a:off x="3275856" y="3068960"/>
            <a:ext cx="3672408" cy="2272898"/>
          </a:xfrm>
          <a:prstGeom prst="straightConnector1">
            <a:avLst/>
          </a:prstGeom>
          <a:ln w="381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635896" y="6107211"/>
            <a:ext cx="29299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That’s what brought me from</a:t>
            </a:r>
          </a:p>
        </p:txBody>
      </p:sp>
    </p:spTree>
    <p:extLst>
      <p:ext uri="{BB962C8B-B14F-4D97-AF65-F5344CB8AC3E}">
        <p14:creationId xmlns:p14="http://schemas.microsoft.com/office/powerpoint/2010/main" val="3153377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>
            <a:extLst>
              <a:ext uri="{FF2B5EF4-FFF2-40B4-BE49-F238E27FC236}">
                <a16:creationId xmlns:a16="http://schemas.microsoft.com/office/drawing/2014/main" id="{EA5B24D1-299B-46B9-8387-D8D5F2FFFE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6346" y="2690336"/>
            <a:ext cx="3635574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defTabSz="914400"/>
            <a:r>
              <a:rPr lang="en-US" dirty="0"/>
              <a:t>This is a sketch from Gleema 3 </a:t>
            </a:r>
          </a:p>
          <a:p>
            <a:pPr lvl="0" defTabSz="914400"/>
            <a:r>
              <a:rPr lang="en-US" dirty="0"/>
              <a:t>I did and had two artists draw it</a:t>
            </a:r>
          </a:p>
          <a:p>
            <a:pPr lvl="0" defTabSz="914400"/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lvl="0" defTabSz="914400"/>
            <a:r>
              <a:rPr lang="en-US" altLang="en-US" dirty="0"/>
              <a:t>Here’s one depiction from my sketch… here’s the other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21957C2-428A-4D81-990F-DBC161B8925E}"/>
              </a:ext>
            </a:extLst>
          </p:cNvPr>
          <p:cNvSpPr txBox="1"/>
          <p:nvPr/>
        </p:nvSpPr>
        <p:spPr>
          <a:xfrm>
            <a:off x="216346" y="188640"/>
            <a:ext cx="406762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Remember, different artist – different feel</a:t>
            </a:r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ime Ace 2.0 BB" panose="02000503000000020004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850369C-2783-46E6-A553-D9B85A8812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99992" y="9346"/>
            <a:ext cx="4637577" cy="6948046"/>
          </a:xfrm>
          <a:prstGeom prst="rect">
            <a:avLst/>
          </a:prstGeom>
        </p:spPr>
      </p:pic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489EEF0C-4E90-4BEF-8FF2-5EC8E01D39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1" y="9346"/>
            <a:ext cx="4493561" cy="6858000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5080E26D-3DDE-422D-9DF5-C5F6C7A9528C}"/>
              </a:ext>
            </a:extLst>
          </p:cNvPr>
          <p:cNvSpPr/>
          <p:nvPr/>
        </p:nvSpPr>
        <p:spPr>
          <a:xfrm>
            <a:off x="971600" y="3789313"/>
            <a:ext cx="1872208" cy="1728192"/>
          </a:xfrm>
          <a:custGeom>
            <a:avLst/>
            <a:gdLst>
              <a:gd name="connsiteX0" fmla="*/ 0 w 1872208"/>
              <a:gd name="connsiteY0" fmla="*/ 864096 h 1728192"/>
              <a:gd name="connsiteX1" fmla="*/ 936104 w 1872208"/>
              <a:gd name="connsiteY1" fmla="*/ 0 h 1728192"/>
              <a:gd name="connsiteX2" fmla="*/ 1872208 w 1872208"/>
              <a:gd name="connsiteY2" fmla="*/ 864096 h 1728192"/>
              <a:gd name="connsiteX3" fmla="*/ 936104 w 1872208"/>
              <a:gd name="connsiteY3" fmla="*/ 1728192 h 1728192"/>
              <a:gd name="connsiteX4" fmla="*/ 0 w 1872208"/>
              <a:gd name="connsiteY4" fmla="*/ 864096 h 1728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72208" h="1728192" extrusionOk="0">
                <a:moveTo>
                  <a:pt x="0" y="864096"/>
                </a:moveTo>
                <a:cubicBezTo>
                  <a:pt x="-51594" y="326198"/>
                  <a:pt x="561541" y="-51713"/>
                  <a:pt x="936104" y="0"/>
                </a:cubicBezTo>
                <a:cubicBezTo>
                  <a:pt x="1406566" y="26145"/>
                  <a:pt x="1973304" y="356702"/>
                  <a:pt x="1872208" y="864096"/>
                </a:cubicBezTo>
                <a:cubicBezTo>
                  <a:pt x="1824020" y="1245249"/>
                  <a:pt x="1411462" y="1857755"/>
                  <a:pt x="936104" y="1728192"/>
                </a:cubicBezTo>
                <a:cubicBezTo>
                  <a:pt x="490069" y="1630300"/>
                  <a:pt x="31578" y="1338724"/>
                  <a:pt x="0" y="864096"/>
                </a:cubicBezTo>
                <a:close/>
              </a:path>
            </a:pathLst>
          </a:custGeom>
          <a:noFill/>
          <a:ln w="76200">
            <a:solidFill>
              <a:schemeClr val="accent3">
                <a:lumMod val="75000"/>
              </a:schemeClr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879248734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DEA15B0-6981-4B44-9ED8-BCCB28F378B1}"/>
              </a:ext>
            </a:extLst>
          </p:cNvPr>
          <p:cNvSpPr txBox="1"/>
          <p:nvPr/>
        </p:nvSpPr>
        <p:spPr>
          <a:xfrm>
            <a:off x="372460" y="3115180"/>
            <a:ext cx="33233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Remember that slide about </a:t>
            </a:r>
          </a:p>
          <a:p>
            <a:pPr algn="ctr"/>
            <a:r>
              <a:rPr lang="en-US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description?</a:t>
            </a:r>
          </a:p>
        </p:txBody>
      </p:sp>
    </p:spTree>
    <p:extLst>
      <p:ext uri="{BB962C8B-B14F-4D97-AF65-F5344CB8AC3E}">
        <p14:creationId xmlns:p14="http://schemas.microsoft.com/office/powerpoint/2010/main" val="3530337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7594FC8B-8CD2-407F-94F1-9C71F5AEC2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3027759" cy="4188315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DBABC971-8D40-4A4F-AC60-28B9172789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141809" cy="2365453"/>
          </a:xfrm>
          <a:prstGeom prst="rect">
            <a:avLst/>
          </a:prstGeom>
        </p:spPr>
      </p:pic>
      <p:sp>
        <p:nvSpPr>
          <p:cNvPr id="36" name="Oval 35">
            <a:extLst>
              <a:ext uri="{FF2B5EF4-FFF2-40B4-BE49-F238E27FC236}">
                <a16:creationId xmlns:a16="http://schemas.microsoft.com/office/drawing/2014/main" id="{B9C04DC5-313B-4FE4-B868-5672A37641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56759" y="1676400"/>
            <a:ext cx="211455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791AE23E-90C9-4963-96E2-8DADBFC3BC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5999559" y="0"/>
            <a:ext cx="1202540" cy="1141407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C5F93E90-4379-4AAC-B021-E5FA6D974A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6456759" y="6096000"/>
            <a:ext cx="745300" cy="762000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329FDD08-42D8-4AFF-90E5-5DAA5BC4CB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24144" y="629267"/>
            <a:ext cx="5607229" cy="662880"/>
          </a:xfr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US" dirty="0">
                <a:solidFill>
                  <a:schemeClr val="accent4">
                    <a:lumMod val="50000"/>
                  </a:schemeClr>
                </a:solidFill>
                <a:effectLst/>
                <a:latin typeface="+mj-lt"/>
                <a:ea typeface="+mj-ea"/>
                <a:cs typeface="+mj-cs"/>
              </a:rPr>
              <a:t>Three Minute Exercise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15E0590-D78A-473A-9372-CC2ECD96A8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40710" y="1399515"/>
            <a:ext cx="5241323" cy="4239669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lnSpc>
                <a:spcPct val="90000"/>
              </a:lnSpc>
            </a:pPr>
            <a:r>
              <a:rPr lang="en-US" sz="2000" dirty="0">
                <a:solidFill>
                  <a:schemeClr val="accent2">
                    <a:lumMod val="40000"/>
                    <a:lumOff val="60000"/>
                  </a:schemeClr>
                </a:solidFill>
                <a:latin typeface="Georgia" panose="02040502050405020303" pitchFamily="18" charset="0"/>
              </a:rPr>
              <a:t>Bennie</a:t>
            </a:r>
            <a:r>
              <a:rPr lang="en-US" sz="2000" dirty="0">
                <a:latin typeface="Georgia" panose="02040502050405020303" pitchFamily="18" charset="0"/>
              </a:rPr>
              <a:t> is ten years old. His next-door neighbor asked him to babysit her ferret while she’s shopping. While napping in his room with the ferret on the bed, his sister </a:t>
            </a:r>
            <a:r>
              <a:rPr lang="en-US" sz="2000" dirty="0">
                <a:solidFill>
                  <a:schemeClr val="accent2">
                    <a:lumMod val="40000"/>
                    <a:lumOff val="60000"/>
                  </a:schemeClr>
                </a:solidFill>
                <a:latin typeface="Georgia" panose="02040502050405020303" pitchFamily="18" charset="0"/>
              </a:rPr>
              <a:t>Kelsey</a:t>
            </a:r>
            <a:r>
              <a:rPr lang="en-US" sz="2000" dirty="0">
                <a:latin typeface="Georgia" panose="02040502050405020303" pitchFamily="18" charset="0"/>
              </a:rPr>
              <a:t> opened the door to borrow his laptop, she left the door open – the ferret’s gone.</a:t>
            </a:r>
          </a:p>
          <a:p>
            <a:pPr marL="0" indent="0">
              <a:lnSpc>
                <a:spcPct val="90000"/>
              </a:lnSpc>
            </a:pPr>
            <a:r>
              <a:rPr lang="en-US" sz="2000" dirty="0">
                <a:latin typeface="Georgia" panose="02040502050405020303" pitchFamily="18" charset="0"/>
              </a:rPr>
              <a:t>Car door slam outside awakens him, he realizes his predicament and has five minutes before </a:t>
            </a:r>
            <a:r>
              <a:rPr lang="en-US" sz="2000" dirty="0">
                <a:solidFill>
                  <a:schemeClr val="accent2">
                    <a:lumMod val="40000"/>
                    <a:lumOff val="60000"/>
                  </a:schemeClr>
                </a:solidFill>
                <a:latin typeface="Georgia" panose="02040502050405020303" pitchFamily="18" charset="0"/>
              </a:rPr>
              <a:t>Mrs. Marie </a:t>
            </a:r>
            <a:r>
              <a:rPr lang="en-US" sz="2000" dirty="0">
                <a:latin typeface="Georgia" panose="02040502050405020303" pitchFamily="18" charset="0"/>
              </a:rPr>
              <a:t>comes knocking on the door for her Ruby.</a:t>
            </a:r>
          </a:p>
          <a:p>
            <a:pPr marL="0" indent="0">
              <a:lnSpc>
                <a:spcPct val="90000"/>
              </a:lnSpc>
            </a:pPr>
            <a:r>
              <a:rPr lang="en-US" sz="2000" dirty="0">
                <a:latin typeface="Georgia" panose="02040502050405020303" pitchFamily="18" charset="0"/>
              </a:rPr>
              <a:t>Write a scene in three minutes in script style, depicting Bennie and how he handles this.</a:t>
            </a:r>
          </a:p>
          <a:p>
            <a:pPr marL="0" indent="0">
              <a:lnSpc>
                <a:spcPct val="90000"/>
              </a:lnSpc>
            </a:pPr>
            <a:endParaRPr lang="en-US" sz="1700" dirty="0"/>
          </a:p>
        </p:txBody>
      </p:sp>
      <p:sp>
        <p:nvSpPr>
          <p:cNvPr id="44" name="Freeform 31">
            <a:extLst>
              <a:ext uri="{FF2B5EF4-FFF2-40B4-BE49-F238E27FC236}">
                <a16:creationId xmlns:a16="http://schemas.microsoft.com/office/drawing/2014/main" id="{C89FDD9F-84AD-4824-89D2-9E286F5651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61980" y="-1"/>
            <a:ext cx="419604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0AFF99B9-09FA-411A-8B54-D714B2EE9A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7403" y="0"/>
            <a:ext cx="304691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Freeform 5">
            <a:extLst>
              <a:ext uri="{FF2B5EF4-FFF2-40B4-BE49-F238E27FC236}">
                <a16:creationId xmlns:a16="http://schemas.microsoft.com/office/drawing/2014/main" id="{7E6CE931-52B0-4AD0-991F-0648E313BF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2497148" y="2924731"/>
            <a:ext cx="6858000" cy="1008536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pic>
        <p:nvPicPr>
          <p:cNvPr id="3" name="Graphic 2" descr="Stopwatch">
            <a:extLst>
              <a:ext uri="{FF2B5EF4-FFF2-40B4-BE49-F238E27FC236}">
                <a16:creationId xmlns:a16="http://schemas.microsoft.com/office/drawing/2014/main" id="{BE868B79-E4D3-48DE-B29D-50C89D117D9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622242" y="958843"/>
            <a:ext cx="2560507" cy="2560507"/>
          </a:xfrm>
          <a:prstGeom prst="rect">
            <a:avLst/>
          </a:prstGeom>
          <a:effectLst/>
        </p:spPr>
      </p:pic>
      <p:sp>
        <p:nvSpPr>
          <p:cNvPr id="50" name="Rectangle 49">
            <a:extLst>
              <a:ext uri="{FF2B5EF4-FFF2-40B4-BE49-F238E27FC236}">
                <a16:creationId xmlns:a16="http://schemas.microsoft.com/office/drawing/2014/main" id="{D138FED9-7840-470D-BB14-BF4696ADA7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31836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26" name="Graphic 25" descr="Stopwatch">
            <a:extLst>
              <a:ext uri="{FF2B5EF4-FFF2-40B4-BE49-F238E27FC236}">
                <a16:creationId xmlns:a16="http://schemas.microsoft.com/office/drawing/2014/main" id="{9B1C299D-D8B6-4632-A7E0-C55BF8371A5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430416" y="3336786"/>
            <a:ext cx="2560507" cy="2560507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2002350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7594FC8B-8CD2-407F-94F1-9C71F5AEC2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3027759" cy="4188315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DBABC971-8D40-4A4F-AC60-28B9172789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141809" cy="2365453"/>
          </a:xfrm>
          <a:prstGeom prst="rect">
            <a:avLst/>
          </a:prstGeom>
        </p:spPr>
      </p:pic>
      <p:sp>
        <p:nvSpPr>
          <p:cNvPr id="36" name="Oval 35">
            <a:extLst>
              <a:ext uri="{FF2B5EF4-FFF2-40B4-BE49-F238E27FC236}">
                <a16:creationId xmlns:a16="http://schemas.microsoft.com/office/drawing/2014/main" id="{B9C04DC5-313B-4FE4-B868-5672A37641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56759" y="1676400"/>
            <a:ext cx="211455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791AE23E-90C9-4963-96E2-8DADBFC3BC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5999559" y="0"/>
            <a:ext cx="1202540" cy="1141407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C5F93E90-4379-4AAC-B021-E5FA6D974A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6456759" y="6096000"/>
            <a:ext cx="745300" cy="762000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329FDD08-42D8-4AFF-90E5-5DAA5BC4CB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24144" y="629267"/>
            <a:ext cx="5607229" cy="662880"/>
          </a:xfr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US" dirty="0">
                <a:solidFill>
                  <a:schemeClr val="accent4">
                    <a:lumMod val="50000"/>
                  </a:schemeClr>
                </a:solidFill>
                <a:effectLst/>
                <a:latin typeface="+mj-lt"/>
                <a:ea typeface="+mj-ea"/>
                <a:cs typeface="+mj-cs"/>
              </a:rPr>
              <a:t>Three Minute Exercise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15E0590-D78A-473A-9372-CC2ECD96A8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40710" y="1399515"/>
            <a:ext cx="5241323" cy="3096285"/>
          </a:xfr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0" indent="0">
              <a:lnSpc>
                <a:spcPct val="90000"/>
              </a:lnSpc>
            </a:pPr>
            <a:r>
              <a:rPr lang="en-US" sz="2000" dirty="0">
                <a:latin typeface="Georgia" panose="02040502050405020303" pitchFamily="18" charset="0"/>
              </a:rPr>
              <a:t>Remember simple format style: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2000" dirty="0">
                <a:latin typeface="Georgia" panose="02040502050405020303" pitchFamily="18" charset="0"/>
              </a:rPr>
              <a:t>(</a:t>
            </a:r>
            <a:r>
              <a:rPr lang="en-US" sz="2000" dirty="0">
                <a:solidFill>
                  <a:srgbClr val="FFFF00"/>
                </a:solidFill>
                <a:latin typeface="Georgia" panose="02040502050405020303" pitchFamily="18" charset="0"/>
              </a:rPr>
              <a:t>SAMPLE</a:t>
            </a:r>
            <a:r>
              <a:rPr lang="en-US" sz="2000" dirty="0">
                <a:latin typeface="Georgia" panose="02040502050405020303" pitchFamily="18" charset="0"/>
              </a:rPr>
              <a:t>)</a:t>
            </a:r>
          </a:p>
          <a:p>
            <a:pPr marL="0" indent="0">
              <a:lnSpc>
                <a:spcPct val="90000"/>
              </a:lnSpc>
            </a:pPr>
            <a:r>
              <a:rPr lang="en-US" sz="2000" dirty="0">
                <a:solidFill>
                  <a:srgbClr val="FFFF00"/>
                </a:solidFill>
                <a:latin typeface="Georgia" panose="02040502050405020303" pitchFamily="18" charset="0"/>
              </a:rPr>
              <a:t>CAP</a:t>
            </a:r>
            <a:r>
              <a:rPr lang="en-US" sz="2000" dirty="0">
                <a:latin typeface="Georgia" panose="02040502050405020303" pitchFamily="18" charset="0"/>
              </a:rPr>
              <a:t> (caption/narration) Jamie hops out of bed…</a:t>
            </a:r>
          </a:p>
          <a:p>
            <a:pPr marL="0" indent="0">
              <a:lnSpc>
                <a:spcPct val="90000"/>
              </a:lnSpc>
            </a:pPr>
            <a:r>
              <a:rPr lang="en-US" sz="2000" dirty="0">
                <a:solidFill>
                  <a:srgbClr val="FFFF00"/>
                </a:solidFill>
                <a:latin typeface="Georgia" panose="02040502050405020303" pitchFamily="18" charset="0"/>
              </a:rPr>
              <a:t>BENNY</a:t>
            </a:r>
            <a:r>
              <a:rPr lang="en-US" sz="2000" dirty="0">
                <a:latin typeface="Georgia" panose="02040502050405020303" pitchFamily="18" charset="0"/>
              </a:rPr>
              <a:t>: Hey.. Wait a minute, where’s the…</a:t>
            </a:r>
          </a:p>
          <a:p>
            <a:pPr marL="0" indent="0">
              <a:lnSpc>
                <a:spcPct val="90000"/>
              </a:lnSpc>
            </a:pPr>
            <a:r>
              <a:rPr lang="en-US" sz="2000" dirty="0">
                <a:solidFill>
                  <a:srgbClr val="FFFF00"/>
                </a:solidFill>
                <a:latin typeface="Georgia" panose="02040502050405020303" pitchFamily="18" charset="0"/>
              </a:rPr>
              <a:t>KELSEY</a:t>
            </a:r>
            <a:r>
              <a:rPr lang="en-US" sz="2000" dirty="0">
                <a:latin typeface="Georgia" panose="02040502050405020303" pitchFamily="18" charset="0"/>
              </a:rPr>
              <a:t>: </a:t>
            </a:r>
            <a:r>
              <a:rPr lang="en-US" sz="2000" i="1" dirty="0" err="1">
                <a:latin typeface="Georgia" panose="02040502050405020303" pitchFamily="18" charset="0"/>
              </a:rPr>
              <a:t>Whaaaaat</a:t>
            </a:r>
            <a:r>
              <a:rPr lang="en-US" sz="2000" i="1" dirty="0">
                <a:latin typeface="Georgia" panose="02040502050405020303" pitchFamily="18" charset="0"/>
              </a:rPr>
              <a:t>?</a:t>
            </a:r>
          </a:p>
          <a:p>
            <a:pPr marL="0" indent="0">
              <a:lnSpc>
                <a:spcPct val="90000"/>
              </a:lnSpc>
            </a:pPr>
            <a:endParaRPr lang="en-US" sz="2000" dirty="0">
              <a:latin typeface="Georgia" panose="02040502050405020303" pitchFamily="18" charset="0"/>
            </a:endParaRPr>
          </a:p>
          <a:p>
            <a:pPr marL="0" indent="0">
              <a:lnSpc>
                <a:spcPct val="90000"/>
              </a:lnSpc>
            </a:pPr>
            <a:r>
              <a:rPr lang="en-US" sz="2000" dirty="0">
                <a:latin typeface="Georgia" panose="02040502050405020303" pitchFamily="18" charset="0"/>
              </a:rPr>
              <a:t>You can title it </a:t>
            </a:r>
            <a:r>
              <a:rPr lang="en-US" sz="2000" dirty="0">
                <a:solidFill>
                  <a:srgbClr val="FFFF00"/>
                </a:solidFill>
                <a:latin typeface="Georgia" panose="02040502050405020303" pitchFamily="18" charset="0"/>
              </a:rPr>
              <a:t>WTF </a:t>
            </a:r>
            <a:r>
              <a:rPr lang="en-US" sz="2000" dirty="0">
                <a:latin typeface="Georgia" panose="02040502050405020303" pitchFamily="18" charset="0"/>
              </a:rPr>
              <a:t>(Where’s The Ferret?)</a:t>
            </a:r>
          </a:p>
          <a:p>
            <a:pPr marL="0" indent="0">
              <a:lnSpc>
                <a:spcPct val="90000"/>
              </a:lnSpc>
            </a:pPr>
            <a:r>
              <a:rPr lang="en-US" sz="2000" dirty="0">
                <a:latin typeface="Georgia" panose="02040502050405020303" pitchFamily="18" charset="0"/>
              </a:rPr>
              <a:t>Clock will start with next slide, ready?</a:t>
            </a:r>
          </a:p>
          <a:p>
            <a:pPr marL="0" indent="0">
              <a:lnSpc>
                <a:spcPct val="90000"/>
              </a:lnSpc>
              <a:buNone/>
            </a:pPr>
            <a:endParaRPr lang="en-US" sz="1700" dirty="0"/>
          </a:p>
        </p:txBody>
      </p:sp>
      <p:sp>
        <p:nvSpPr>
          <p:cNvPr id="44" name="Freeform 31">
            <a:extLst>
              <a:ext uri="{FF2B5EF4-FFF2-40B4-BE49-F238E27FC236}">
                <a16:creationId xmlns:a16="http://schemas.microsoft.com/office/drawing/2014/main" id="{C89FDD9F-84AD-4824-89D2-9E286F5651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61980" y="-1"/>
            <a:ext cx="419604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0AFF99B9-09FA-411A-8B54-D714B2EE9A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7403" y="0"/>
            <a:ext cx="304691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Freeform 5">
            <a:extLst>
              <a:ext uri="{FF2B5EF4-FFF2-40B4-BE49-F238E27FC236}">
                <a16:creationId xmlns:a16="http://schemas.microsoft.com/office/drawing/2014/main" id="{7E6CE931-52B0-4AD0-991F-0648E313BF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2497148" y="2924731"/>
            <a:ext cx="6858000" cy="1008536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pic>
        <p:nvPicPr>
          <p:cNvPr id="3" name="Graphic 2" descr="Stopwatch">
            <a:extLst>
              <a:ext uri="{FF2B5EF4-FFF2-40B4-BE49-F238E27FC236}">
                <a16:creationId xmlns:a16="http://schemas.microsoft.com/office/drawing/2014/main" id="{BE868B79-E4D3-48DE-B29D-50C89D117D9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641932" y="960707"/>
            <a:ext cx="2560507" cy="2560507"/>
          </a:xfrm>
          <a:prstGeom prst="rect">
            <a:avLst/>
          </a:prstGeom>
          <a:effectLst/>
        </p:spPr>
      </p:pic>
      <p:sp>
        <p:nvSpPr>
          <p:cNvPr id="50" name="Rectangle 49">
            <a:extLst>
              <a:ext uri="{FF2B5EF4-FFF2-40B4-BE49-F238E27FC236}">
                <a16:creationId xmlns:a16="http://schemas.microsoft.com/office/drawing/2014/main" id="{D138FED9-7840-470D-BB14-BF4696ADA7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31836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26" name="Graphic 25" descr="Stopwatch">
            <a:extLst>
              <a:ext uri="{FF2B5EF4-FFF2-40B4-BE49-F238E27FC236}">
                <a16:creationId xmlns:a16="http://schemas.microsoft.com/office/drawing/2014/main" id="{9B1C299D-D8B6-4632-A7E0-C55BF8371A5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436000" y="3336786"/>
            <a:ext cx="2560507" cy="2560507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915348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774 -0.11528 L 0.09774 -0.11528 C 0.09097 -0.1044 0.08455 -0.09329 0.0776 -0.08264 C 0.07535 -0.07894 0.0724 -0.07593 0.06997 -0.07222 C 0.06736 -0.06829 0.06493 -0.06389 0.06233 -0.05996 C 0.05938 -0.05579 0.0559 -0.05185 0.05313 -0.04769 C 0.05035 -0.04375 0.04826 -0.03912 0.04531 -0.03542 C 0.03628 -0.02315 0.03559 -0.02616 0.02535 -0.01482 C 0.02257 -0.01181 0.02031 -0.00787 0.01771 -0.00463 C 0.01476 -0.00093 0.01111 0.00162 0.00851 0.00579 C 0.00642 0.00856 0.00608 0.01342 0.00382 0.01597 C -0.00747 0.0287 -0.00903 0.02592 -0.01927 0.03241 C -0.02448 0.03565 -0.02969 0.03866 -0.03455 0.04259 C -0.03976 0.04676 -0.04462 0.05139 -0.05 0.05486 C -0.05191 0.05625 -0.05417 0.05602 -0.05625 0.05694 C -0.07691 0.0662 -0.04497 0.05555 -0.08073 0.06528 C -0.09931 0.07014 -0.07066 0.06342 -0.09618 0.07129 C -0.09965 0.07245 -0.1033 0.07268 -0.10694 0.07338 C -0.10955 0.07407 -0.11198 0.07477 -0.11458 0.07546 C -0.12483 0.07477 -0.13507 0.07454 -0.14531 0.07338 C -0.14844 0.07315 -0.15156 0.07176 -0.15469 0.07129 C -0.16076 0.07037 -0.16684 0.06967 -0.17309 0.06944 C -0.18594 0.06852 -0.19878 0.06805 -0.21146 0.06736 L -0.24236 0.06528 C -0.25017 0.0662 -0.26076 0.06574 -0.2684 0.07129 C -0.27031 0.07268 -0.27118 0.07592 -0.27309 0.07754 C -0.27587 0.08009 -0.27917 0.08171 -0.28229 0.08379 C -0.28385 0.08565 -0.28524 0.08796 -0.28698 0.08981 C -0.28889 0.09213 -0.29097 0.09421 -0.29306 0.09606 C -0.30747 0.10833 -0.30347 0.10602 -0.31302 0.11041 C -0.31597 0.11412 -0.31684 0.11597 -0.32066 0.11852 C -0.32222 0.11944 -0.32396 0.11967 -0.32535 0.1206 C -0.32708 0.12176 -0.32847 0.12315 -0.33003 0.12477 C -0.33108 0.12592 -0.33177 0.12778 -0.33299 0.12893 C -0.33437 0.12986 -0.33611 0.13032 -0.33767 0.13102 C -0.34115 0.12847 -0.34531 0.12616 -0.34844 0.12268 C -0.35069 0.12014 -0.3526 0.11713 -0.35451 0.11458 L -0.35764 0.11041 C -0.35868 0.10903 -0.3599 0.10787 -0.36076 0.10625 L -0.36389 0.10023 C -0.36424 0.09745 -0.36406 0.09421 -0.36528 0.0919 C -0.36788 0.0875 -0.37205 0.09074 -0.37465 0.0919 C -0.37604 0.09491 -0.38038 0.10301 -0.38073 0.10625 C -0.3809 0.10833 -0.37969 0.11041 -0.37917 0.1125 C -0.37969 0.11528 -0.37865 0.11991 -0.38073 0.1206 C -0.39392 0.12523 -0.41771 0.12176 -0.43142 0.1206 C -0.43455 0.11991 -0.44497 0.11782 -0.44844 0.11643 C -0.45156 0.11551 -0.45451 0.11296 -0.45764 0.1125 C -0.47049 0.10995 -0.46493 0.11157 -0.47448 0.10833 C -0.49028 0.08727 -0.47674 0.10347 -0.53142 0.10625 C -0.57969 0.10879 -0.53559 0.10833 -0.57292 0.10833 L -0.57292 0.10833 " pathEditMode="relative" ptsTypes="AAAAAAAAAAAAAAAAAAAAAAAAAAAAAAAAAAAAAAAAAAAAAAAAAAAA">
                                      <p:cBhvr>
                                        <p:cTn id="1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Isosceles Triangle 11"/>
          <p:cNvSpPr/>
          <p:nvPr/>
        </p:nvSpPr>
        <p:spPr>
          <a:xfrm>
            <a:off x="4396303" y="4019027"/>
            <a:ext cx="2232248" cy="1548172"/>
          </a:xfrm>
          <a:prstGeom prst="triangle">
            <a:avLst>
              <a:gd name="adj" fmla="val 50000"/>
            </a:avLst>
          </a:prstGeom>
          <a:solidFill>
            <a:srgbClr val="993300"/>
          </a:solidFill>
          <a:ln>
            <a:solidFill>
              <a:srgbClr val="99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Isosceles Triangle 10"/>
          <p:cNvSpPr/>
          <p:nvPr/>
        </p:nvSpPr>
        <p:spPr>
          <a:xfrm flipV="1">
            <a:off x="4381948" y="2394322"/>
            <a:ext cx="2232248" cy="1548172"/>
          </a:xfrm>
          <a:prstGeom prst="triangle">
            <a:avLst>
              <a:gd name="adj" fmla="val 50000"/>
            </a:avLst>
          </a:prstGeom>
          <a:solidFill>
            <a:srgbClr val="993300"/>
          </a:solidFill>
          <a:ln>
            <a:solidFill>
              <a:srgbClr val="99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3-minute sand timer</a:t>
            </a:r>
          </a:p>
        </p:txBody>
      </p:sp>
      <p:sp>
        <p:nvSpPr>
          <p:cNvPr id="8" name="Pentagon 7"/>
          <p:cNvSpPr/>
          <p:nvPr/>
        </p:nvSpPr>
        <p:spPr>
          <a:xfrm rot="16200000">
            <a:off x="4720339" y="4680577"/>
            <a:ext cx="1584176" cy="108012"/>
          </a:xfrm>
          <a:prstGeom prst="homePlate">
            <a:avLst/>
          </a:prstGeom>
          <a:solidFill>
            <a:srgbClr val="993300"/>
          </a:solidFill>
          <a:ln>
            <a:solidFill>
              <a:srgbClr val="99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Flowchart: Collate 3"/>
          <p:cNvSpPr/>
          <p:nvPr/>
        </p:nvSpPr>
        <p:spPr>
          <a:xfrm>
            <a:off x="4337070" y="2392726"/>
            <a:ext cx="2340260" cy="3204356"/>
          </a:xfrm>
          <a:prstGeom prst="flowChartCollate">
            <a:avLst/>
          </a:prstGeom>
          <a:noFill/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878143" y="2607391"/>
            <a:ext cx="11849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3 minutes</a:t>
            </a:r>
          </a:p>
        </p:txBody>
      </p:sp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4877427" y="4773170"/>
            <a:ext cx="1270000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4800" dirty="0"/>
              <a:t>End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ECD3637-2798-47F2-A2FB-C0886FF336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61120"/>
            <a:ext cx="4656282" cy="3242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E344FFC-CC11-4541-848F-55D093C932C5}"/>
              </a:ext>
            </a:extLst>
          </p:cNvPr>
          <p:cNvSpPr txBox="1"/>
          <p:nvPr/>
        </p:nvSpPr>
        <p:spPr>
          <a:xfrm>
            <a:off x="3050346" y="6136560"/>
            <a:ext cx="30812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Bennie, Kelsey, Mrs. Marie</a:t>
            </a:r>
          </a:p>
        </p:txBody>
      </p:sp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D48D349B-AAE6-4BBE-BB31-4F96B6228311}"/>
              </a:ext>
            </a:extLst>
          </p:cNvPr>
          <p:cNvSpPr/>
          <p:nvPr/>
        </p:nvSpPr>
        <p:spPr>
          <a:xfrm>
            <a:off x="251520" y="1206862"/>
            <a:ext cx="4449640" cy="1400529"/>
          </a:xfrm>
          <a:prstGeom prst="wedgeRectCallout">
            <a:avLst>
              <a:gd name="adj1" fmla="val -890"/>
              <a:gd name="adj2" fmla="val 89280"/>
            </a:avLst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8D04A80-8516-D90F-B8ED-98113C0BB1E5}"/>
              </a:ext>
            </a:extLst>
          </p:cNvPr>
          <p:cNvSpPr txBox="1"/>
          <p:nvPr/>
        </p:nvSpPr>
        <p:spPr>
          <a:xfrm>
            <a:off x="247597" y="1206589"/>
            <a:ext cx="4408685" cy="16650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lnSpc>
                <a:spcPct val="90000"/>
              </a:lnSpc>
            </a:pPr>
            <a:r>
              <a:rPr lang="en-US" sz="1400" dirty="0">
                <a:solidFill>
                  <a:schemeClr val="accent2">
                    <a:lumMod val="40000"/>
                    <a:lumOff val="60000"/>
                  </a:schemeClr>
                </a:solidFill>
                <a:latin typeface="Georgia" panose="02040502050405020303" pitchFamily="18" charset="0"/>
              </a:rPr>
              <a:t>Bennie</a:t>
            </a:r>
            <a:r>
              <a:rPr lang="en-US" sz="1400" dirty="0">
                <a:latin typeface="Georgia" panose="02040502050405020303" pitchFamily="18" charset="0"/>
              </a:rPr>
              <a:t> is ten years old. His next-door neighbor asked him to babysit her ferret, Ruby. </a:t>
            </a:r>
          </a:p>
          <a:p>
            <a:pPr marL="0" indent="0">
              <a:lnSpc>
                <a:spcPct val="90000"/>
              </a:lnSpc>
            </a:pPr>
            <a:r>
              <a:rPr lang="en-US" sz="1400" dirty="0">
                <a:latin typeface="Georgia" panose="02040502050405020303" pitchFamily="18" charset="0"/>
              </a:rPr>
              <a:t>His sister </a:t>
            </a:r>
            <a:r>
              <a:rPr lang="en-US" sz="1400" dirty="0">
                <a:solidFill>
                  <a:schemeClr val="accent2">
                    <a:lumMod val="40000"/>
                    <a:lumOff val="60000"/>
                  </a:schemeClr>
                </a:solidFill>
                <a:latin typeface="Georgia" panose="02040502050405020303" pitchFamily="18" charset="0"/>
              </a:rPr>
              <a:t>Kelsey</a:t>
            </a:r>
            <a:r>
              <a:rPr lang="en-US" sz="1400" dirty="0">
                <a:latin typeface="Georgia" panose="02040502050405020303" pitchFamily="18" charset="0"/>
              </a:rPr>
              <a:t> opened the door to his room – the ferret’s gone.</a:t>
            </a:r>
          </a:p>
          <a:p>
            <a:pPr marL="0" indent="0">
              <a:lnSpc>
                <a:spcPct val="90000"/>
              </a:lnSpc>
            </a:pPr>
            <a:r>
              <a:rPr lang="en-US" sz="1400" dirty="0">
                <a:solidFill>
                  <a:schemeClr val="accent2">
                    <a:lumMod val="40000"/>
                    <a:lumOff val="60000"/>
                  </a:schemeClr>
                </a:solidFill>
                <a:latin typeface="Georgia" panose="02040502050405020303" pitchFamily="18" charset="0"/>
              </a:rPr>
              <a:t>Mrs. Marie </a:t>
            </a:r>
            <a:r>
              <a:rPr lang="en-US" sz="1400" dirty="0">
                <a:latin typeface="Georgia" panose="02040502050405020303" pitchFamily="18" charset="0"/>
              </a:rPr>
              <a:t>comes knocking on the door for her Ruby 5 minutes later. Write a scene in script style, </a:t>
            </a:r>
          </a:p>
          <a:p>
            <a:pPr marL="0" indent="0">
              <a:lnSpc>
                <a:spcPct val="90000"/>
              </a:lnSpc>
            </a:pPr>
            <a:r>
              <a:rPr lang="en-US" sz="1400" dirty="0">
                <a:latin typeface="Georgia" panose="02040502050405020303" pitchFamily="18" charset="0"/>
              </a:rPr>
              <a:t>depicting Bennie and how he handles this.</a:t>
            </a:r>
          </a:p>
          <a:p>
            <a:endParaRPr lang="en-US" sz="1400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18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79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8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80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1" grpId="0" animBg="1"/>
      <p:bldP spid="8" grpId="0" animBg="1"/>
      <p:bldP spid="14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044310" y="260648"/>
            <a:ext cx="7055380" cy="720080"/>
          </a:xfr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en-US" i="1" dirty="0">
                <a:effectLst/>
              </a:rPr>
              <a:t>DID YOU KNOW</a:t>
            </a:r>
            <a:endParaRPr lang="en-US" dirty="0">
              <a:effectLst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60903" y="1009980"/>
            <a:ext cx="7456872" cy="126689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/>
              <a:t>Back in the heyday of creating comics there were several roles involved in the making of just one title?</a:t>
            </a:r>
            <a:endParaRPr lang="nb-NO" sz="2400" dirty="0"/>
          </a:p>
          <a:p>
            <a:endParaRPr lang="en-US" sz="2400" dirty="0"/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B084128F-8F7A-4E59-B4F9-3470DE2D73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70737" y="3683654"/>
            <a:ext cx="7812360" cy="309239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69EDDC5-7E72-4D4C-B803-5B41512325D6}"/>
              </a:ext>
            </a:extLst>
          </p:cNvPr>
          <p:cNvSpPr txBox="1"/>
          <p:nvPr/>
        </p:nvSpPr>
        <p:spPr>
          <a:xfrm>
            <a:off x="649009" y="2618854"/>
            <a:ext cx="8194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Writer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D481B52-2122-4B90-84CE-6E1D992A0E3B}"/>
              </a:ext>
            </a:extLst>
          </p:cNvPr>
          <p:cNvSpPr txBox="1"/>
          <p:nvPr/>
        </p:nvSpPr>
        <p:spPr>
          <a:xfrm>
            <a:off x="2267744" y="2251016"/>
            <a:ext cx="194636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Artists</a:t>
            </a:r>
          </a:p>
          <a:p>
            <a:pPr algn="ctr"/>
            <a:r>
              <a:rPr lang="en-US" dirty="0"/>
              <a:t>Penciller &amp; inker</a:t>
            </a:r>
          </a:p>
          <a:p>
            <a:pPr algn="ctr"/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D3050B3-E60D-4E26-A1B7-C337FCDBE00D}"/>
              </a:ext>
            </a:extLst>
          </p:cNvPr>
          <p:cNvSpPr txBox="1"/>
          <p:nvPr/>
        </p:nvSpPr>
        <p:spPr>
          <a:xfrm>
            <a:off x="5364260" y="2362699"/>
            <a:ext cx="10038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Colorist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DCCE777-990E-427F-9791-F29C7C7E205F}"/>
              </a:ext>
            </a:extLst>
          </p:cNvPr>
          <p:cNvSpPr txBox="1"/>
          <p:nvPr/>
        </p:nvSpPr>
        <p:spPr>
          <a:xfrm>
            <a:off x="7501022" y="2718943"/>
            <a:ext cx="10390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Letterer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87EB4580-4B14-4179-8DF2-FC82B204A501}"/>
              </a:ext>
            </a:extLst>
          </p:cNvPr>
          <p:cNvCxnSpPr/>
          <p:nvPr/>
        </p:nvCxnSpPr>
        <p:spPr>
          <a:xfrm>
            <a:off x="1058736" y="3046894"/>
            <a:ext cx="409728" cy="948878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94B99B46-D6C2-47CB-9AD4-B2429395164E}"/>
              </a:ext>
            </a:extLst>
          </p:cNvPr>
          <p:cNvCxnSpPr>
            <a:cxnSpLocks/>
          </p:cNvCxnSpPr>
          <p:nvPr/>
        </p:nvCxnSpPr>
        <p:spPr>
          <a:xfrm>
            <a:off x="2987824" y="2911611"/>
            <a:ext cx="0" cy="748799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D4CF20D8-0F59-494C-99AA-F868BBDC7FF9}"/>
              </a:ext>
            </a:extLst>
          </p:cNvPr>
          <p:cNvCxnSpPr/>
          <p:nvPr/>
        </p:nvCxnSpPr>
        <p:spPr>
          <a:xfrm>
            <a:off x="3943850" y="2872251"/>
            <a:ext cx="409728" cy="948878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104AA555-E82B-442D-929A-D2577B060A3D}"/>
              </a:ext>
            </a:extLst>
          </p:cNvPr>
          <p:cNvCxnSpPr>
            <a:cxnSpLocks/>
            <a:stCxn id="15" idx="2"/>
          </p:cNvCxnSpPr>
          <p:nvPr/>
        </p:nvCxnSpPr>
        <p:spPr>
          <a:xfrm>
            <a:off x="5866161" y="2732031"/>
            <a:ext cx="222967" cy="1024607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651A4907-07DE-4F19-8F2C-25903261CD90}"/>
              </a:ext>
            </a:extLst>
          </p:cNvPr>
          <p:cNvCxnSpPr>
            <a:cxnSpLocks/>
          </p:cNvCxnSpPr>
          <p:nvPr/>
        </p:nvCxnSpPr>
        <p:spPr>
          <a:xfrm flipH="1">
            <a:off x="7832928" y="3267835"/>
            <a:ext cx="252336" cy="785151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03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l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5" grpId="0"/>
      <p:bldP spid="17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B4A4066-BD32-47E7-B03C-E3547047E33D}"/>
              </a:ext>
            </a:extLst>
          </p:cNvPr>
          <p:cNvSpPr txBox="1">
            <a:spLocks/>
          </p:cNvSpPr>
          <p:nvPr/>
        </p:nvSpPr>
        <p:spPr>
          <a:xfrm>
            <a:off x="1044310" y="260648"/>
            <a:ext cx="7055380" cy="72008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i="1" dirty="0"/>
              <a:t>But these days…</a:t>
            </a:r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CED7E82-9328-420D-B74B-0D67AA075F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385070" y="637646"/>
            <a:ext cx="3051994" cy="3051994"/>
          </a:xfrm>
          <a:prstGeom prst="rect">
            <a:avLst/>
          </a:prstGeom>
        </p:spPr>
      </p:pic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9DE6FB9F-AEF0-4ECD-8F5D-CF828DE4C4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4533366" y="3428999"/>
            <a:ext cx="3204775" cy="32047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BB247C3-C26A-4A01-8A29-49D4A5775D3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899592" y="1023279"/>
            <a:ext cx="2465019" cy="2420888"/>
          </a:xfrm>
          <a:prstGeom prst="rect">
            <a:avLst/>
          </a:prstGeom>
        </p:spPr>
      </p:pic>
      <p:pic>
        <p:nvPicPr>
          <p:cNvPr id="17" name="Picture 16" descr="A picture containing text, electronics, computer&#10;&#10;Description automatically generated">
            <a:extLst>
              <a:ext uri="{FF2B5EF4-FFF2-40B4-BE49-F238E27FC236}">
                <a16:creationId xmlns:a16="http://schemas.microsoft.com/office/drawing/2014/main" id="{E83A3621-2BCF-4C52-9E53-48A688EE445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148536" y="3702314"/>
            <a:ext cx="3967129" cy="2542690"/>
          </a:xfrm>
          <a:prstGeom prst="rect">
            <a:avLst/>
          </a:prstGeom>
        </p:spPr>
      </p:pic>
      <p:pic>
        <p:nvPicPr>
          <p:cNvPr id="19" name="Picture 18" descr="A picture containing mirror, dark, pier glass, arch&#10;&#10;Description automatically generated">
            <a:extLst>
              <a:ext uri="{FF2B5EF4-FFF2-40B4-BE49-F238E27FC236}">
                <a16:creationId xmlns:a16="http://schemas.microsoft.com/office/drawing/2014/main" id="{C136FC55-37B2-4C65-8205-0E710614349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8E1D112-5329-4AAF-BDA9-14A81401EBE5}"/>
              </a:ext>
            </a:extLst>
          </p:cNvPr>
          <p:cNvSpPr txBox="1"/>
          <p:nvPr/>
        </p:nvSpPr>
        <p:spPr>
          <a:xfrm>
            <a:off x="1143000" y="6858000"/>
            <a:ext cx="685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11" tooltip="http://www.pngall.com/mirror-png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12" tooltip="https://creativecommons.org/licenses/by-nc/3.0/"/>
              </a:rPr>
              <a:t>CC BY-NC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1655218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B4A4066-BD32-47E7-B03C-E3547047E33D}"/>
              </a:ext>
            </a:extLst>
          </p:cNvPr>
          <p:cNvSpPr txBox="1">
            <a:spLocks/>
          </p:cNvSpPr>
          <p:nvPr/>
        </p:nvSpPr>
        <p:spPr>
          <a:xfrm>
            <a:off x="1044310" y="260648"/>
            <a:ext cx="7055380" cy="72008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i="1" dirty="0"/>
              <a:t>But these days…</a:t>
            </a:r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CED7E82-9328-420D-B74B-0D67AA075F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385070" y="637646"/>
            <a:ext cx="3051994" cy="3051994"/>
          </a:xfrm>
          <a:prstGeom prst="rect">
            <a:avLst/>
          </a:prstGeom>
        </p:spPr>
      </p:pic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9DE6FB9F-AEF0-4ECD-8F5D-CF828DE4C4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4533366" y="3428999"/>
            <a:ext cx="3204775" cy="32047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BB247C3-C26A-4A01-8A29-49D4A5775D3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899592" y="1023279"/>
            <a:ext cx="2465019" cy="2420888"/>
          </a:xfrm>
          <a:prstGeom prst="rect">
            <a:avLst/>
          </a:prstGeom>
        </p:spPr>
      </p:pic>
      <p:pic>
        <p:nvPicPr>
          <p:cNvPr id="17" name="Picture 16" descr="A picture containing text, electronics, computer&#10;&#10;Description automatically generated">
            <a:extLst>
              <a:ext uri="{FF2B5EF4-FFF2-40B4-BE49-F238E27FC236}">
                <a16:creationId xmlns:a16="http://schemas.microsoft.com/office/drawing/2014/main" id="{E83A3621-2BCF-4C52-9E53-48A688EE445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148536" y="3702314"/>
            <a:ext cx="3967129" cy="2542690"/>
          </a:xfrm>
          <a:prstGeom prst="rect">
            <a:avLst/>
          </a:prstGeom>
        </p:spPr>
      </p:pic>
      <p:pic>
        <p:nvPicPr>
          <p:cNvPr id="3" name="Picture 2" descr="A picture containing mirror, dark, pier glass, arch&#10;&#10;Description automatically generated">
            <a:extLst>
              <a:ext uri="{FF2B5EF4-FFF2-40B4-BE49-F238E27FC236}">
                <a16:creationId xmlns:a16="http://schemas.microsoft.com/office/drawing/2014/main" id="{86E88F00-48F4-4259-B627-5383E5D41EF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FFA2416-B3EF-4609-B93A-6DE53DCF0860}"/>
              </a:ext>
            </a:extLst>
          </p:cNvPr>
          <p:cNvSpPr txBox="1"/>
          <p:nvPr/>
        </p:nvSpPr>
        <p:spPr>
          <a:xfrm>
            <a:off x="1143000" y="6858000"/>
            <a:ext cx="685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11" tooltip="http://www.pngall.com/mirror-png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12" tooltip="https://creativecommons.org/licenses/by-nc/3.0/"/>
              </a:rPr>
              <a:t>CC BY-NC</a:t>
            </a:r>
            <a:endParaRPr lang="en-US" sz="90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6AF0382-BA66-4545-9F94-0407593E748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6003" y="1966587"/>
            <a:ext cx="3051994" cy="3962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380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RodMart\AppData\Local\Microsoft\Windows\INetCache\IE\GSJKXXG7\thank-you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700" y="762528"/>
            <a:ext cx="7689764" cy="4018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872">
            <a:off x="-134996" y="2026260"/>
            <a:ext cx="7232898" cy="5081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73781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RodMart\AppData\Local\Microsoft\Windows\INetCache\IE\GSJKXXG7\thank-you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700" y="762528"/>
            <a:ext cx="7689764" cy="4018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716016" y="5636305"/>
            <a:ext cx="2955776" cy="707886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But lastly…</a:t>
            </a:r>
          </a:p>
        </p:txBody>
      </p:sp>
      <p:pic>
        <p:nvPicPr>
          <p:cNvPr id="4098" name="Picture 2" descr="C:\Users\RodMart\AppData\Local\Microsoft\Windows\INetCache\IE\GSJKXXG7\Winner-PNG[1]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93252">
            <a:off x="4233134" y="1437227"/>
            <a:ext cx="4469482" cy="4469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 rot="821231">
            <a:off x="6670161" y="2197533"/>
            <a:ext cx="126188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Engravers MT" panose="02090707080505020304" pitchFamily="18" charset="0"/>
              </a:rPr>
              <a:t>Script 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  <a:latin typeface="Engravers MT" panose="02090707080505020304" pitchFamily="18" charset="0"/>
              </a:rPr>
              <a:t>Writer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  <a:latin typeface="Engravers MT" panose="02090707080505020304" pitchFamily="18" charset="0"/>
              </a:rPr>
              <a:t>Trophy </a:t>
            </a:r>
          </a:p>
        </p:txBody>
      </p:sp>
    </p:spTree>
    <p:extLst>
      <p:ext uri="{BB962C8B-B14F-4D97-AF65-F5344CB8AC3E}">
        <p14:creationId xmlns:p14="http://schemas.microsoft.com/office/powerpoint/2010/main" val="3105489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mammal, cat, sitting, indoor&#10;&#10;Description automatically generated">
            <a:extLst>
              <a:ext uri="{FF2B5EF4-FFF2-40B4-BE49-F238E27FC236}">
                <a16:creationId xmlns:a16="http://schemas.microsoft.com/office/drawing/2014/main" id="{CC9CB280-FCD8-42FB-997E-7E75B6F680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2139679"/>
            <a:ext cx="5238750" cy="3648075"/>
          </a:xfrm>
          <a:prstGeom prst="rect">
            <a:avLst/>
          </a:prstGeom>
        </p:spPr>
      </p:pic>
      <p:sp>
        <p:nvSpPr>
          <p:cNvPr id="4" name="Oval Callout 3"/>
          <p:cNvSpPr/>
          <p:nvPr/>
        </p:nvSpPr>
        <p:spPr>
          <a:xfrm>
            <a:off x="3995936" y="17469"/>
            <a:ext cx="4824536" cy="1800200"/>
          </a:xfrm>
          <a:prstGeom prst="wedgeEllipseCallout">
            <a:avLst>
              <a:gd name="adj1" fmla="val -14284"/>
              <a:gd name="adj2" fmla="val 7357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 w="0"/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Anyone want to share??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3717031"/>
            <a:ext cx="1757057" cy="232210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627676" y="3963716"/>
            <a:ext cx="992579" cy="5770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50" dirty="0">
                <a:solidFill>
                  <a:schemeClr val="bg1"/>
                </a:solidFill>
                <a:latin typeface="Engravers MT" panose="02090707080505020304" pitchFamily="18" charset="0"/>
              </a:rPr>
              <a:t>Script </a:t>
            </a:r>
          </a:p>
          <a:p>
            <a:pPr algn="ctr"/>
            <a:r>
              <a:rPr lang="en-US" sz="1050" dirty="0">
                <a:solidFill>
                  <a:schemeClr val="bg1"/>
                </a:solidFill>
                <a:latin typeface="Engravers MT" panose="02090707080505020304" pitchFamily="18" charset="0"/>
              </a:rPr>
              <a:t>Writer</a:t>
            </a:r>
          </a:p>
          <a:p>
            <a:pPr algn="ctr"/>
            <a:r>
              <a:rPr lang="en-US" sz="1050" dirty="0">
                <a:solidFill>
                  <a:schemeClr val="bg1"/>
                </a:solidFill>
                <a:latin typeface="Engravers MT" panose="02090707080505020304" pitchFamily="18" charset="0"/>
              </a:rPr>
              <a:t>Trophy </a:t>
            </a:r>
          </a:p>
        </p:txBody>
      </p:sp>
    </p:spTree>
    <p:extLst>
      <p:ext uri="{BB962C8B-B14F-4D97-AF65-F5344CB8AC3E}">
        <p14:creationId xmlns:p14="http://schemas.microsoft.com/office/powerpoint/2010/main" val="1639107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7000">
              <a:schemeClr val="bg1">
                <a:tint val="80000"/>
                <a:satMod val="300000"/>
                <a:lumMod val="74000"/>
                <a:lumOff val="26000"/>
                <a:alpha val="39000"/>
              </a:schemeClr>
            </a:gs>
            <a:gs pos="93000">
              <a:schemeClr val="bg1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picture containing shape&#10;&#10;Description automatically generated">
            <a:extLst>
              <a:ext uri="{FF2B5EF4-FFF2-40B4-BE49-F238E27FC236}">
                <a16:creationId xmlns:a16="http://schemas.microsoft.com/office/drawing/2014/main" id="{B06A106F-2F03-4703-9E2E-7B97A3A129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2555183"/>
            <a:ext cx="1926733" cy="378528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858072"/>
            <a:ext cx="4392488" cy="906817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spcBef>
                <a:spcPts val="0"/>
              </a:spcBef>
              <a:defRPr/>
            </a:pPr>
            <a:r>
              <a:rPr lang="en-US" sz="4800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</a:rPr>
              <a:t>DISC</a:t>
            </a:r>
            <a:r>
              <a:rPr lang="en-US" sz="4800" dirty="0">
                <a:solidFill>
                  <a:schemeClr val="tx1"/>
                </a:solidFill>
                <a:latin typeface="Comic Sans MS" panose="030F0702030302020204" pitchFamily="66" charset="0"/>
              </a:rPr>
              <a:t>LAIMER:</a:t>
            </a:r>
            <a:endParaRPr lang="en-US" sz="4800" spc="150" dirty="0">
              <a:ln w="11430"/>
              <a:solidFill>
                <a:schemeClr val="tx1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E979B7D-A8D2-4DA7-B583-FF67EA9520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2432">
            <a:off x="6979670" y="2089449"/>
            <a:ext cx="1287858" cy="151217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95949F5-6D94-4C7E-98DE-044979F6BCD0}"/>
              </a:ext>
            </a:extLst>
          </p:cNvPr>
          <p:cNvSpPr txBox="1"/>
          <p:nvPr/>
        </p:nvSpPr>
        <p:spPr>
          <a:xfrm>
            <a:off x="107504" y="2052238"/>
            <a:ext cx="3640099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Ok, maybe not an actual </a:t>
            </a:r>
          </a:p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disclaimer, but this presentation </a:t>
            </a:r>
          </a:p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will serve you if you are in one of </a:t>
            </a:r>
          </a:p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these roles: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Writer who is hoping to create a  </a:t>
            </a:r>
          </a:p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script for a comic book or </a:t>
            </a:r>
          </a:p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graphic novel – 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You are an artist/writer (</a:t>
            </a:r>
            <a:r>
              <a:rPr lang="en-US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more artist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looking to figure out how to make </a:t>
            </a:r>
          </a:p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this thing work.</a:t>
            </a:r>
          </a:p>
          <a:p>
            <a:r>
              <a:rPr lang="en-US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OR…</a:t>
            </a:r>
          </a:p>
          <a:p>
            <a:endParaRPr lang="en-US" dirty="0"/>
          </a:p>
        </p:txBody>
      </p:sp>
      <p:pic>
        <p:nvPicPr>
          <p:cNvPr id="6" name="Picture 5" descr="A picture containing headdress, umbrella, hat, sitting&#10;&#10;Description automatically generated">
            <a:extLst>
              <a:ext uri="{FF2B5EF4-FFF2-40B4-BE49-F238E27FC236}">
                <a16:creationId xmlns:a16="http://schemas.microsoft.com/office/drawing/2014/main" id="{BFD47262-CC1F-4A87-B7D8-C8DEE4072EC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9818" y="1764889"/>
            <a:ext cx="1328826" cy="835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588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538 0.0088 L -0.35538 0.008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451 -0.01435 L -0.34652 -0.01922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101" y="-25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51 0.00116 L -0.3651 0.0011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Callout 3"/>
          <p:cNvSpPr/>
          <p:nvPr/>
        </p:nvSpPr>
        <p:spPr>
          <a:xfrm>
            <a:off x="3995936" y="15066"/>
            <a:ext cx="4824536" cy="1800200"/>
          </a:xfrm>
          <a:prstGeom prst="wedgeEllipseCallout">
            <a:avLst>
              <a:gd name="adj1" fmla="val -34168"/>
              <a:gd name="adj2" fmla="val 8546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 w="0"/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Where’d that critter go??</a:t>
            </a:r>
          </a:p>
        </p:txBody>
      </p:sp>
      <p:pic>
        <p:nvPicPr>
          <p:cNvPr id="7" name="Picture 2" descr="C:\Users\RodMart\AppData\Local\Microsoft\Windows\INetCache\IE\GSJKXXG7\Winner-PNG[1]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93252">
            <a:off x="3084282" y="2148044"/>
            <a:ext cx="4469482" cy="4469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9C30C1B-67B8-458F-B4CE-3FC126471C95}"/>
              </a:ext>
            </a:extLst>
          </p:cNvPr>
          <p:cNvSpPr txBox="1"/>
          <p:nvPr/>
        </p:nvSpPr>
        <p:spPr>
          <a:xfrm rot="824799">
            <a:off x="5652120" y="2996952"/>
            <a:ext cx="992579" cy="5770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50" dirty="0">
                <a:solidFill>
                  <a:schemeClr val="bg1"/>
                </a:solidFill>
                <a:latin typeface="Engravers MT" panose="02090707080505020304" pitchFamily="18" charset="0"/>
              </a:rPr>
              <a:t>Script </a:t>
            </a:r>
          </a:p>
          <a:p>
            <a:pPr algn="ctr"/>
            <a:r>
              <a:rPr lang="en-US" sz="1050" dirty="0">
                <a:solidFill>
                  <a:schemeClr val="bg1"/>
                </a:solidFill>
                <a:latin typeface="Engravers MT" panose="02090707080505020304" pitchFamily="18" charset="0"/>
              </a:rPr>
              <a:t>Writer</a:t>
            </a:r>
          </a:p>
          <a:p>
            <a:pPr algn="ctr"/>
            <a:r>
              <a:rPr lang="en-US" sz="1050" dirty="0">
                <a:solidFill>
                  <a:schemeClr val="bg1"/>
                </a:solidFill>
                <a:latin typeface="Engravers MT" panose="02090707080505020304" pitchFamily="18" charset="0"/>
              </a:rPr>
              <a:t>Trophy </a:t>
            </a:r>
          </a:p>
        </p:txBody>
      </p:sp>
    </p:spTree>
    <p:extLst>
      <p:ext uri="{BB962C8B-B14F-4D97-AF65-F5344CB8AC3E}">
        <p14:creationId xmlns:p14="http://schemas.microsoft.com/office/powerpoint/2010/main" val="190551624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A468E0C2-6625-4697-A1AE-3EDFAD49874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 rot="267243">
            <a:off x="818866" y="5748136"/>
            <a:ext cx="1367426" cy="85827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9512" y="912272"/>
            <a:ext cx="8784976" cy="4970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WEBSITES</a:t>
            </a:r>
          </a:p>
          <a:p>
            <a:r>
              <a:rPr lang="en-US" sz="1700" dirty="0">
                <a:latin typeface="Calibri" panose="020F0502020204030204" pitchFamily="34" charset="0"/>
                <a:cs typeface="Calibri" panose="020F0502020204030204" pitchFamily="34" charset="0"/>
              </a:rPr>
              <a:t>* https://skokielibrary.info/blog/180/graphic-novels/</a:t>
            </a:r>
          </a:p>
          <a:p>
            <a:r>
              <a:rPr lang="en-US" sz="1700" dirty="0">
                <a:latin typeface="Calibri" panose="020F0502020204030204" pitchFamily="34" charset="0"/>
                <a:cs typeface="Calibri" panose="020F0502020204030204" pitchFamily="34" charset="0"/>
              </a:rPr>
              <a:t>* http://one-shotstructure.blogspot.com/p/48-page-graphic-novel-worksheet.html</a:t>
            </a:r>
          </a:p>
          <a:p>
            <a:r>
              <a:rPr lang="en-US" sz="1700" dirty="0">
                <a:latin typeface="Calibri" panose="020F0502020204030204" pitchFamily="34" charset="0"/>
                <a:cs typeface="Calibri" panose="020F0502020204030204" pitchFamily="34" charset="0"/>
              </a:rPr>
              <a:t>* http://www.victoriaying.com/blog/2019/11/5/scripting-a-graphic-novel</a:t>
            </a:r>
          </a:p>
          <a:p>
            <a:r>
              <a:rPr lang="en-US" sz="1700" dirty="0">
                <a:latin typeface="Calibri" panose="020F0502020204030204" pitchFamily="34" charset="0"/>
                <a:cs typeface="Calibri" panose="020F0502020204030204" pitchFamily="34" charset="0"/>
              </a:rPr>
              <a:t>* https://timstout.wordpress.com/2010/06/21/graphic-novel-script-format/</a:t>
            </a:r>
          </a:p>
          <a:p>
            <a:r>
              <a:rPr lang="en-US" sz="1700" dirty="0">
                <a:latin typeface="Calibri" panose="020F0502020204030204" pitchFamily="34" charset="0"/>
                <a:cs typeface="Calibri" panose="020F0502020204030204" pitchFamily="34" charset="0"/>
              </a:rPr>
              <a:t>* https://www.writersdigest.com/write-better-fiction/publishing-writing-graphic-novels-growing</a:t>
            </a:r>
          </a:p>
          <a:p>
            <a:r>
              <a:rPr lang="en-US" sz="1700" dirty="0">
                <a:latin typeface="Calibri" panose="020F0502020204030204" pitchFamily="34" charset="0"/>
                <a:cs typeface="Calibri" panose="020F0502020204030204" pitchFamily="34" charset="0"/>
              </a:rPr>
              <a:t>* https://www.bigredhair.com/about/teaching-comic-books/writing-guide/</a:t>
            </a:r>
          </a:p>
          <a:p>
            <a:r>
              <a:rPr lang="en-US" sz="1700" dirty="0">
                <a:latin typeface="Calibri" panose="020F0502020204030204" pitchFamily="34" charset="0"/>
                <a:cs typeface="Calibri" panose="020F0502020204030204" pitchFamily="34" charset="0"/>
              </a:rPr>
              <a:t>* https://www.merakicomic.com/writing-a-graphic-novel-script/</a:t>
            </a:r>
          </a:p>
          <a:p>
            <a:r>
              <a:rPr lang="en-US" sz="1700" dirty="0">
                <a:latin typeface="Calibri" panose="020F0502020204030204" pitchFamily="34" charset="0"/>
                <a:cs typeface="Calibri" panose="020F0502020204030204" pitchFamily="34" charset="0"/>
              </a:rPr>
              <a:t>* https://leminslicedesigns.home.blog/</a:t>
            </a:r>
          </a:p>
          <a:p>
            <a:r>
              <a:rPr lang="en-US" sz="1700" dirty="0">
                <a:latin typeface="Calibri" panose="020F0502020204030204" pitchFamily="34" charset="0"/>
                <a:cs typeface="Calibri" panose="020F0502020204030204" pitchFamily="34" charset="0"/>
              </a:rPr>
              <a:t>* https://www.makingcomics.com/2014/03/08/write-script-comic/</a:t>
            </a:r>
          </a:p>
          <a:p>
            <a:endParaRPr lang="en-US" sz="1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BOOKS</a:t>
            </a:r>
          </a:p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The DC Comics Guide to Writing Comics – Watson-Guptill Publications, 2013  ISBN 9780770434557</a:t>
            </a:r>
          </a:p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The Everything Guide to Writing Graphic Novels by Mark Ellis  Adams Media, 2008 ISBN 9781598694512</a:t>
            </a:r>
          </a:p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The Complete Idiot's Guide to Creating A Graphic Novel by Nat Gertler  Alpha Books, 2009 ISBN 9781592579426</a:t>
            </a:r>
          </a:p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Write your Own Graphic Novel by Natalie Rosinsky Compass Point Books, 2009  ISBN 9780756538569</a:t>
            </a:r>
          </a:p>
          <a:p>
            <a:r>
              <a:rPr lang="en-US" sz="16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of course </a:t>
            </a:r>
          </a:p>
          <a:p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The Gleema 3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by Rod Martinez  ISBN 9798590145072 http://tinyurl.com/qirecomics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488329" y="6109910"/>
            <a:ext cx="4557658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 dirty="0">
                <a:latin typeface="Arial Narrow" pitchFamily="34" charset="0"/>
              </a:rPr>
              <a:t>Rodmartinez.us    -    facebook.com/authorrodmartinez/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E1C77E7-65C2-4A9D-B820-F40817CCE666}"/>
              </a:ext>
            </a:extLst>
          </p:cNvPr>
          <p:cNvSpPr txBox="1">
            <a:spLocks/>
          </p:cNvSpPr>
          <p:nvPr/>
        </p:nvSpPr>
        <p:spPr>
          <a:xfrm>
            <a:off x="179512" y="188641"/>
            <a:ext cx="8784976" cy="720080"/>
          </a:xfrm>
          <a:custGeom>
            <a:avLst/>
            <a:gdLst>
              <a:gd name="connsiteX0" fmla="*/ 0 w 8784976"/>
              <a:gd name="connsiteY0" fmla="*/ 0 h 720080"/>
              <a:gd name="connsiteX1" fmla="*/ 673515 w 8784976"/>
              <a:gd name="connsiteY1" fmla="*/ 0 h 720080"/>
              <a:gd name="connsiteX2" fmla="*/ 1434879 w 8784976"/>
              <a:gd name="connsiteY2" fmla="*/ 0 h 720080"/>
              <a:gd name="connsiteX3" fmla="*/ 1932695 w 8784976"/>
              <a:gd name="connsiteY3" fmla="*/ 0 h 720080"/>
              <a:gd name="connsiteX4" fmla="*/ 2518360 w 8784976"/>
              <a:gd name="connsiteY4" fmla="*/ 0 h 720080"/>
              <a:gd name="connsiteX5" fmla="*/ 2840476 w 8784976"/>
              <a:gd name="connsiteY5" fmla="*/ 0 h 720080"/>
              <a:gd name="connsiteX6" fmla="*/ 3250441 w 8784976"/>
              <a:gd name="connsiteY6" fmla="*/ 0 h 720080"/>
              <a:gd name="connsiteX7" fmla="*/ 3748256 w 8784976"/>
              <a:gd name="connsiteY7" fmla="*/ 0 h 720080"/>
              <a:gd name="connsiteX8" fmla="*/ 4333921 w 8784976"/>
              <a:gd name="connsiteY8" fmla="*/ 0 h 720080"/>
              <a:gd name="connsiteX9" fmla="*/ 5007436 w 8784976"/>
              <a:gd name="connsiteY9" fmla="*/ 0 h 720080"/>
              <a:gd name="connsiteX10" fmla="*/ 5417402 w 8784976"/>
              <a:gd name="connsiteY10" fmla="*/ 0 h 720080"/>
              <a:gd name="connsiteX11" fmla="*/ 6090917 w 8784976"/>
              <a:gd name="connsiteY11" fmla="*/ 0 h 720080"/>
              <a:gd name="connsiteX12" fmla="*/ 6413032 w 8784976"/>
              <a:gd name="connsiteY12" fmla="*/ 0 h 720080"/>
              <a:gd name="connsiteX13" fmla="*/ 7086547 w 8784976"/>
              <a:gd name="connsiteY13" fmla="*/ 0 h 720080"/>
              <a:gd name="connsiteX14" fmla="*/ 7760062 w 8784976"/>
              <a:gd name="connsiteY14" fmla="*/ 0 h 720080"/>
              <a:gd name="connsiteX15" fmla="*/ 8784976 w 8784976"/>
              <a:gd name="connsiteY15" fmla="*/ 0 h 720080"/>
              <a:gd name="connsiteX16" fmla="*/ 8784976 w 8784976"/>
              <a:gd name="connsiteY16" fmla="*/ 374442 h 720080"/>
              <a:gd name="connsiteX17" fmla="*/ 8784976 w 8784976"/>
              <a:gd name="connsiteY17" fmla="*/ 720080 h 720080"/>
              <a:gd name="connsiteX18" fmla="*/ 8462860 w 8784976"/>
              <a:gd name="connsiteY18" fmla="*/ 720080 h 720080"/>
              <a:gd name="connsiteX19" fmla="*/ 8140744 w 8784976"/>
              <a:gd name="connsiteY19" fmla="*/ 720080 h 720080"/>
              <a:gd name="connsiteX20" fmla="*/ 7379380 w 8784976"/>
              <a:gd name="connsiteY20" fmla="*/ 720080 h 720080"/>
              <a:gd name="connsiteX21" fmla="*/ 7057264 w 8784976"/>
              <a:gd name="connsiteY21" fmla="*/ 720080 h 720080"/>
              <a:gd name="connsiteX22" fmla="*/ 6735148 w 8784976"/>
              <a:gd name="connsiteY22" fmla="*/ 720080 h 720080"/>
              <a:gd name="connsiteX23" fmla="*/ 6237333 w 8784976"/>
              <a:gd name="connsiteY23" fmla="*/ 720080 h 720080"/>
              <a:gd name="connsiteX24" fmla="*/ 5563818 w 8784976"/>
              <a:gd name="connsiteY24" fmla="*/ 720080 h 720080"/>
              <a:gd name="connsiteX25" fmla="*/ 4890303 w 8784976"/>
              <a:gd name="connsiteY25" fmla="*/ 720080 h 720080"/>
              <a:gd name="connsiteX26" fmla="*/ 4392488 w 8784976"/>
              <a:gd name="connsiteY26" fmla="*/ 720080 h 720080"/>
              <a:gd name="connsiteX27" fmla="*/ 3894673 w 8784976"/>
              <a:gd name="connsiteY27" fmla="*/ 720080 h 720080"/>
              <a:gd name="connsiteX28" fmla="*/ 3221158 w 8784976"/>
              <a:gd name="connsiteY28" fmla="*/ 720080 h 720080"/>
              <a:gd name="connsiteX29" fmla="*/ 2723343 w 8784976"/>
              <a:gd name="connsiteY29" fmla="*/ 720080 h 720080"/>
              <a:gd name="connsiteX30" fmla="*/ 1961978 w 8784976"/>
              <a:gd name="connsiteY30" fmla="*/ 720080 h 720080"/>
              <a:gd name="connsiteX31" fmla="*/ 1376313 w 8784976"/>
              <a:gd name="connsiteY31" fmla="*/ 720080 h 720080"/>
              <a:gd name="connsiteX32" fmla="*/ 966347 w 8784976"/>
              <a:gd name="connsiteY32" fmla="*/ 720080 h 720080"/>
              <a:gd name="connsiteX33" fmla="*/ 0 w 8784976"/>
              <a:gd name="connsiteY33" fmla="*/ 720080 h 720080"/>
              <a:gd name="connsiteX34" fmla="*/ 0 w 8784976"/>
              <a:gd name="connsiteY34" fmla="*/ 367241 h 720080"/>
              <a:gd name="connsiteX35" fmla="*/ 0 w 8784976"/>
              <a:gd name="connsiteY35" fmla="*/ 0 h 720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8784976" h="720080" fill="none" extrusionOk="0">
                <a:moveTo>
                  <a:pt x="0" y="0"/>
                </a:moveTo>
                <a:cubicBezTo>
                  <a:pt x="159133" y="-30962"/>
                  <a:pt x="484388" y="14693"/>
                  <a:pt x="673515" y="0"/>
                </a:cubicBezTo>
                <a:cubicBezTo>
                  <a:pt x="862642" y="-14693"/>
                  <a:pt x="1233509" y="57530"/>
                  <a:pt x="1434879" y="0"/>
                </a:cubicBezTo>
                <a:cubicBezTo>
                  <a:pt x="1636249" y="-57530"/>
                  <a:pt x="1728937" y="7559"/>
                  <a:pt x="1932695" y="0"/>
                </a:cubicBezTo>
                <a:cubicBezTo>
                  <a:pt x="2136453" y="-7559"/>
                  <a:pt x="2390506" y="3378"/>
                  <a:pt x="2518360" y="0"/>
                </a:cubicBezTo>
                <a:cubicBezTo>
                  <a:pt x="2646215" y="-3378"/>
                  <a:pt x="2699445" y="2464"/>
                  <a:pt x="2840476" y="0"/>
                </a:cubicBezTo>
                <a:cubicBezTo>
                  <a:pt x="2981507" y="-2464"/>
                  <a:pt x="3118382" y="42752"/>
                  <a:pt x="3250441" y="0"/>
                </a:cubicBezTo>
                <a:cubicBezTo>
                  <a:pt x="3382501" y="-42752"/>
                  <a:pt x="3502982" y="49145"/>
                  <a:pt x="3748256" y="0"/>
                </a:cubicBezTo>
                <a:cubicBezTo>
                  <a:pt x="3993530" y="-49145"/>
                  <a:pt x="4104875" y="26388"/>
                  <a:pt x="4333921" y="0"/>
                </a:cubicBezTo>
                <a:cubicBezTo>
                  <a:pt x="4562967" y="-26388"/>
                  <a:pt x="4812352" y="12628"/>
                  <a:pt x="5007436" y="0"/>
                </a:cubicBezTo>
                <a:cubicBezTo>
                  <a:pt x="5202521" y="-12628"/>
                  <a:pt x="5263672" y="29004"/>
                  <a:pt x="5417402" y="0"/>
                </a:cubicBezTo>
                <a:cubicBezTo>
                  <a:pt x="5571132" y="-29004"/>
                  <a:pt x="5804429" y="1390"/>
                  <a:pt x="6090917" y="0"/>
                </a:cubicBezTo>
                <a:cubicBezTo>
                  <a:pt x="6377406" y="-1390"/>
                  <a:pt x="6330477" y="32870"/>
                  <a:pt x="6413032" y="0"/>
                </a:cubicBezTo>
                <a:cubicBezTo>
                  <a:pt x="6495587" y="-32870"/>
                  <a:pt x="6933623" y="72736"/>
                  <a:pt x="7086547" y="0"/>
                </a:cubicBezTo>
                <a:cubicBezTo>
                  <a:pt x="7239472" y="-72736"/>
                  <a:pt x="7447940" y="8707"/>
                  <a:pt x="7760062" y="0"/>
                </a:cubicBezTo>
                <a:cubicBezTo>
                  <a:pt x="8072184" y="-8707"/>
                  <a:pt x="8477804" y="64321"/>
                  <a:pt x="8784976" y="0"/>
                </a:cubicBezTo>
                <a:cubicBezTo>
                  <a:pt x="8806656" y="166374"/>
                  <a:pt x="8760388" y="250963"/>
                  <a:pt x="8784976" y="374442"/>
                </a:cubicBezTo>
                <a:cubicBezTo>
                  <a:pt x="8809564" y="497921"/>
                  <a:pt x="8772890" y="629582"/>
                  <a:pt x="8784976" y="720080"/>
                </a:cubicBezTo>
                <a:cubicBezTo>
                  <a:pt x="8687645" y="740994"/>
                  <a:pt x="8559817" y="708851"/>
                  <a:pt x="8462860" y="720080"/>
                </a:cubicBezTo>
                <a:cubicBezTo>
                  <a:pt x="8365903" y="731309"/>
                  <a:pt x="8274011" y="691712"/>
                  <a:pt x="8140744" y="720080"/>
                </a:cubicBezTo>
                <a:cubicBezTo>
                  <a:pt x="8007477" y="748448"/>
                  <a:pt x="7668774" y="691419"/>
                  <a:pt x="7379380" y="720080"/>
                </a:cubicBezTo>
                <a:cubicBezTo>
                  <a:pt x="7089986" y="748741"/>
                  <a:pt x="7181724" y="687886"/>
                  <a:pt x="7057264" y="720080"/>
                </a:cubicBezTo>
                <a:cubicBezTo>
                  <a:pt x="6932804" y="752274"/>
                  <a:pt x="6830243" y="698139"/>
                  <a:pt x="6735148" y="720080"/>
                </a:cubicBezTo>
                <a:cubicBezTo>
                  <a:pt x="6640053" y="742021"/>
                  <a:pt x="6454196" y="666846"/>
                  <a:pt x="6237333" y="720080"/>
                </a:cubicBezTo>
                <a:cubicBezTo>
                  <a:pt x="6020471" y="773314"/>
                  <a:pt x="5733823" y="713897"/>
                  <a:pt x="5563818" y="720080"/>
                </a:cubicBezTo>
                <a:cubicBezTo>
                  <a:pt x="5393813" y="726263"/>
                  <a:pt x="5188572" y="646004"/>
                  <a:pt x="4890303" y="720080"/>
                </a:cubicBezTo>
                <a:cubicBezTo>
                  <a:pt x="4592034" y="794156"/>
                  <a:pt x="4556593" y="687861"/>
                  <a:pt x="4392488" y="720080"/>
                </a:cubicBezTo>
                <a:cubicBezTo>
                  <a:pt x="4228384" y="752299"/>
                  <a:pt x="4091249" y="679308"/>
                  <a:pt x="3894673" y="720080"/>
                </a:cubicBezTo>
                <a:cubicBezTo>
                  <a:pt x="3698097" y="760852"/>
                  <a:pt x="3468581" y="699854"/>
                  <a:pt x="3221158" y="720080"/>
                </a:cubicBezTo>
                <a:cubicBezTo>
                  <a:pt x="2973736" y="740306"/>
                  <a:pt x="2846019" y="683465"/>
                  <a:pt x="2723343" y="720080"/>
                </a:cubicBezTo>
                <a:cubicBezTo>
                  <a:pt x="2600668" y="756695"/>
                  <a:pt x="2141337" y="711653"/>
                  <a:pt x="1961978" y="720080"/>
                </a:cubicBezTo>
                <a:cubicBezTo>
                  <a:pt x="1782620" y="728507"/>
                  <a:pt x="1578429" y="700989"/>
                  <a:pt x="1376313" y="720080"/>
                </a:cubicBezTo>
                <a:cubicBezTo>
                  <a:pt x="1174197" y="739171"/>
                  <a:pt x="1124369" y="704758"/>
                  <a:pt x="966347" y="720080"/>
                </a:cubicBezTo>
                <a:cubicBezTo>
                  <a:pt x="808325" y="735402"/>
                  <a:pt x="391667" y="661004"/>
                  <a:pt x="0" y="720080"/>
                </a:cubicBezTo>
                <a:cubicBezTo>
                  <a:pt x="-9240" y="599555"/>
                  <a:pt x="38925" y="523507"/>
                  <a:pt x="0" y="367241"/>
                </a:cubicBezTo>
                <a:cubicBezTo>
                  <a:pt x="-38925" y="210975"/>
                  <a:pt x="40033" y="122465"/>
                  <a:pt x="0" y="0"/>
                </a:cubicBezTo>
                <a:close/>
              </a:path>
              <a:path w="8784976" h="720080" stroke="0" extrusionOk="0">
                <a:moveTo>
                  <a:pt x="0" y="0"/>
                </a:moveTo>
                <a:cubicBezTo>
                  <a:pt x="238284" y="-38080"/>
                  <a:pt x="367816" y="9012"/>
                  <a:pt x="585665" y="0"/>
                </a:cubicBezTo>
                <a:cubicBezTo>
                  <a:pt x="803514" y="-9012"/>
                  <a:pt x="976715" y="43987"/>
                  <a:pt x="1171330" y="0"/>
                </a:cubicBezTo>
                <a:cubicBezTo>
                  <a:pt x="1365946" y="-43987"/>
                  <a:pt x="1496387" y="25835"/>
                  <a:pt x="1756995" y="0"/>
                </a:cubicBezTo>
                <a:cubicBezTo>
                  <a:pt x="2017604" y="-25835"/>
                  <a:pt x="2225106" y="25378"/>
                  <a:pt x="2342660" y="0"/>
                </a:cubicBezTo>
                <a:cubicBezTo>
                  <a:pt x="2460215" y="-25378"/>
                  <a:pt x="2755486" y="68289"/>
                  <a:pt x="3016175" y="0"/>
                </a:cubicBezTo>
                <a:cubicBezTo>
                  <a:pt x="3276864" y="-68289"/>
                  <a:pt x="3504570" y="34334"/>
                  <a:pt x="3689690" y="0"/>
                </a:cubicBezTo>
                <a:cubicBezTo>
                  <a:pt x="3874810" y="-34334"/>
                  <a:pt x="3928280" y="12237"/>
                  <a:pt x="4011806" y="0"/>
                </a:cubicBezTo>
                <a:cubicBezTo>
                  <a:pt x="4095332" y="-12237"/>
                  <a:pt x="4563959" y="48281"/>
                  <a:pt x="4773170" y="0"/>
                </a:cubicBezTo>
                <a:cubicBezTo>
                  <a:pt x="4982381" y="-48281"/>
                  <a:pt x="5022058" y="31401"/>
                  <a:pt x="5095286" y="0"/>
                </a:cubicBezTo>
                <a:cubicBezTo>
                  <a:pt x="5168514" y="-31401"/>
                  <a:pt x="5594074" y="54044"/>
                  <a:pt x="5768801" y="0"/>
                </a:cubicBezTo>
                <a:cubicBezTo>
                  <a:pt x="5943529" y="-54044"/>
                  <a:pt x="6275262" y="47167"/>
                  <a:pt x="6442316" y="0"/>
                </a:cubicBezTo>
                <a:cubicBezTo>
                  <a:pt x="6609370" y="-47167"/>
                  <a:pt x="6898267" y="21038"/>
                  <a:pt x="7027981" y="0"/>
                </a:cubicBezTo>
                <a:cubicBezTo>
                  <a:pt x="7157695" y="-21038"/>
                  <a:pt x="7496629" y="44251"/>
                  <a:pt x="7789345" y="0"/>
                </a:cubicBezTo>
                <a:cubicBezTo>
                  <a:pt x="8082061" y="-44251"/>
                  <a:pt x="8491314" y="50955"/>
                  <a:pt x="8784976" y="0"/>
                </a:cubicBezTo>
                <a:cubicBezTo>
                  <a:pt x="8802162" y="141006"/>
                  <a:pt x="8757206" y="200581"/>
                  <a:pt x="8784976" y="338438"/>
                </a:cubicBezTo>
                <a:cubicBezTo>
                  <a:pt x="8812746" y="476295"/>
                  <a:pt x="8753946" y="535007"/>
                  <a:pt x="8784976" y="720080"/>
                </a:cubicBezTo>
                <a:cubicBezTo>
                  <a:pt x="8669563" y="759932"/>
                  <a:pt x="8430063" y="664535"/>
                  <a:pt x="8287161" y="720080"/>
                </a:cubicBezTo>
                <a:cubicBezTo>
                  <a:pt x="8144259" y="775625"/>
                  <a:pt x="7959992" y="704131"/>
                  <a:pt x="7789345" y="720080"/>
                </a:cubicBezTo>
                <a:cubicBezTo>
                  <a:pt x="7618698" y="736029"/>
                  <a:pt x="7515947" y="691507"/>
                  <a:pt x="7291530" y="720080"/>
                </a:cubicBezTo>
                <a:cubicBezTo>
                  <a:pt x="7067114" y="748653"/>
                  <a:pt x="6979479" y="707267"/>
                  <a:pt x="6881565" y="720080"/>
                </a:cubicBezTo>
                <a:cubicBezTo>
                  <a:pt x="6783651" y="732893"/>
                  <a:pt x="6679669" y="705520"/>
                  <a:pt x="6559449" y="720080"/>
                </a:cubicBezTo>
                <a:cubicBezTo>
                  <a:pt x="6439229" y="734640"/>
                  <a:pt x="6126411" y="680760"/>
                  <a:pt x="5973784" y="720080"/>
                </a:cubicBezTo>
                <a:cubicBezTo>
                  <a:pt x="5821157" y="759400"/>
                  <a:pt x="5459440" y="669112"/>
                  <a:pt x="5300269" y="720080"/>
                </a:cubicBezTo>
                <a:cubicBezTo>
                  <a:pt x="5141098" y="771048"/>
                  <a:pt x="5066732" y="717557"/>
                  <a:pt x="4978153" y="720080"/>
                </a:cubicBezTo>
                <a:cubicBezTo>
                  <a:pt x="4889574" y="722603"/>
                  <a:pt x="4674555" y="704376"/>
                  <a:pt x="4480338" y="720080"/>
                </a:cubicBezTo>
                <a:cubicBezTo>
                  <a:pt x="4286121" y="735784"/>
                  <a:pt x="4169755" y="703842"/>
                  <a:pt x="4070372" y="720080"/>
                </a:cubicBezTo>
                <a:cubicBezTo>
                  <a:pt x="3970989" y="736318"/>
                  <a:pt x="3576710" y="700376"/>
                  <a:pt x="3309008" y="720080"/>
                </a:cubicBezTo>
                <a:cubicBezTo>
                  <a:pt x="3041306" y="739784"/>
                  <a:pt x="3049288" y="711078"/>
                  <a:pt x="2899042" y="720080"/>
                </a:cubicBezTo>
                <a:cubicBezTo>
                  <a:pt x="2748796" y="729082"/>
                  <a:pt x="2455492" y="690024"/>
                  <a:pt x="2137677" y="720080"/>
                </a:cubicBezTo>
                <a:cubicBezTo>
                  <a:pt x="1819862" y="750136"/>
                  <a:pt x="1911520" y="686596"/>
                  <a:pt x="1727712" y="720080"/>
                </a:cubicBezTo>
                <a:cubicBezTo>
                  <a:pt x="1543904" y="753564"/>
                  <a:pt x="1513575" y="687604"/>
                  <a:pt x="1405596" y="720080"/>
                </a:cubicBezTo>
                <a:cubicBezTo>
                  <a:pt x="1297617" y="752556"/>
                  <a:pt x="811121" y="643519"/>
                  <a:pt x="644232" y="720080"/>
                </a:cubicBezTo>
                <a:cubicBezTo>
                  <a:pt x="477343" y="796641"/>
                  <a:pt x="164289" y="708766"/>
                  <a:pt x="0" y="720080"/>
                </a:cubicBezTo>
                <a:cubicBezTo>
                  <a:pt x="-3601" y="560213"/>
                  <a:pt x="24074" y="449082"/>
                  <a:pt x="0" y="374442"/>
                </a:cubicBezTo>
                <a:cubicBezTo>
                  <a:pt x="-24074" y="299802"/>
                  <a:pt x="36760" y="133857"/>
                  <a:pt x="0" y="0"/>
                </a:cubicBezTo>
                <a:close/>
              </a:path>
            </a:pathLst>
          </a:custGeom>
          <a:solidFill>
            <a:srgbClr val="FF0000"/>
          </a:solidFill>
          <a:ln w="38100">
            <a:solidFill>
              <a:srgbClr val="FFFF00"/>
            </a:solidFill>
            <a:extLst>
              <a:ext uri="{C807C97D-BFC1-408E-A445-0C87EB9F89A2}">
                <ask:lineSketchStyleProps xmlns:ask="http://schemas.microsoft.com/office/drawing/2018/sketchyshapes" sd="378537895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ts val="2500"/>
              </a:lnSpc>
            </a:pPr>
            <a:r>
              <a:rPr lang="en-US" sz="28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Engravers MT" panose="02090707080505020304" pitchFamily="18" charset="0"/>
              </a:rPr>
              <a:t>     GRAPPLING GRAPHIC NOVELS</a:t>
            </a:r>
          </a:p>
          <a:p>
            <a:pPr>
              <a:lnSpc>
                <a:spcPts val="2500"/>
              </a:lnSpc>
            </a:pPr>
            <a:r>
              <a:rPr lang="en-US" sz="28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Engravers MT" panose="02090707080505020304" pitchFamily="18" charset="0"/>
                <a:cs typeface="Courier New" panose="02070309020205020404" pitchFamily="49" charset="0"/>
              </a:rPr>
              <a:t>	    </a:t>
            </a:r>
            <a:r>
              <a:rPr lang="en-US" sz="24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Engravers MT" panose="02090707080505020304" pitchFamily="18" charset="0"/>
                <a:cs typeface="Courier New" panose="02070309020205020404" pitchFamily="49" charset="0"/>
              </a:rPr>
              <a:t>by Rod Martinez…</a:t>
            </a:r>
            <a:r>
              <a:rPr lang="en-US" sz="2400" b="1" dirty="0">
                <a:solidFill>
                  <a:srgbClr val="FFFF00"/>
                </a:solidFill>
                <a:latin typeface="Engravers MT" panose="02090707080505020304" pitchFamily="18" charset="0"/>
                <a:cs typeface="Courier New" panose="02070309020205020404" pitchFamily="49" charset="0"/>
              </a:rPr>
              <a:t>BIBLIOGRAPHY</a:t>
            </a:r>
            <a:endParaRPr lang="en-US" sz="2400" dirty="0">
              <a:solidFill>
                <a:srgbClr val="FFFF00"/>
              </a:solidFill>
              <a:latin typeface="Engravers MT" panose="02090707080505020304" pitchFamily="18" charset="0"/>
              <a:cs typeface="Courier New" panose="02070309020205020404" pitchFamily="49" charset="0"/>
            </a:endParaRPr>
          </a:p>
        </p:txBody>
      </p:sp>
      <p:pic>
        <p:nvPicPr>
          <p:cNvPr id="15" name="Picture 14" descr="A picture containing mammal, cat, black, dark&#10;&#10;Description automatically generated">
            <a:extLst>
              <a:ext uri="{FF2B5EF4-FFF2-40B4-BE49-F238E27FC236}">
                <a16:creationId xmlns:a16="http://schemas.microsoft.com/office/drawing/2014/main" id="{B7296578-1474-48BB-AFEA-D852C8CFB0A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 rot="10961703" flipV="1">
            <a:off x="224788" y="232899"/>
            <a:ext cx="1263248" cy="648257"/>
          </a:xfrm>
          <a:prstGeom prst="rect">
            <a:avLst/>
          </a:prstGeom>
          <a:effectLst/>
        </p:spPr>
      </p:pic>
      <p:pic>
        <p:nvPicPr>
          <p:cNvPr id="18" name="Picture 17" descr="A picture containing text&#10;&#10;Description automatically generated">
            <a:extLst>
              <a:ext uri="{FF2B5EF4-FFF2-40B4-BE49-F238E27FC236}">
                <a16:creationId xmlns:a16="http://schemas.microsoft.com/office/drawing/2014/main" id="{D97B3BBA-BFAE-4494-9800-D0D69F5EB76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rot="1078357">
            <a:off x="6436898" y="3024578"/>
            <a:ext cx="2065450" cy="745977"/>
          </a:xfrm>
          <a:prstGeom prst="rect">
            <a:avLst/>
          </a:prstGeom>
          <a:effectLst>
            <a:reflection stA="27000" dir="5400000" sy="-100000" algn="bl" rotWithShape="0"/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6DFBC6B-E607-4960-83FC-7D081A83DD25}"/>
              </a:ext>
            </a:extLst>
          </p:cNvPr>
          <p:cNvSpPr/>
          <p:nvPr/>
        </p:nvSpPr>
        <p:spPr>
          <a:xfrm>
            <a:off x="6850874" y="5581034"/>
            <a:ext cx="1896968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perspectiveHeroicExtremeLeftFacing"/>
              <a:lightRig rig="threePt" dir="t"/>
            </a:scene3d>
            <a:sp3d/>
          </a:bodyPr>
          <a:lstStyle/>
          <a:p>
            <a:pPr algn="ctr"/>
            <a:r>
              <a:rPr lang="en-US" sz="6000" b="1" cap="none" spc="0" dirty="0">
                <a:ln w="12700">
                  <a:solidFill>
                    <a:schemeClr val="accent2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wtf</a:t>
            </a:r>
          </a:p>
        </p:txBody>
      </p:sp>
    </p:spTree>
    <p:extLst>
      <p:ext uri="{BB962C8B-B14F-4D97-AF65-F5344CB8AC3E}">
        <p14:creationId xmlns:p14="http://schemas.microsoft.com/office/powerpoint/2010/main" val="827444698"/>
      </p:ext>
    </p:extLst>
  </p:cSld>
  <p:clrMapOvr>
    <a:masterClrMapping/>
  </p:clrMapOvr>
  <p:transition spd="slow">
    <p:fade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36512" y="3933056"/>
            <a:ext cx="6696744" cy="461665"/>
          </a:xfrm>
          <a:prstGeom prst="rect">
            <a:avLst/>
          </a:prstGeom>
          <a:noFill/>
          <a:scene3d>
            <a:camera prst="orthographicFront">
              <a:rot lat="18975680" lon="18869929" rev="21505547"/>
            </a:camera>
            <a:lightRig rig="soft" dir="t">
              <a:rot lat="0" lon="0" rev="10800000"/>
            </a:lightRig>
          </a:scene3d>
          <a:sp3d>
            <a:bevelT w="44450" h="82550"/>
          </a:sp3d>
        </p:spPr>
        <p:txBody>
          <a:bodyPr>
            <a:spAutoFit/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chemeClr val="bg1"/>
                </a:solidFill>
              </a:rPr>
              <a:t>Facebook.com/authorrodmartinez</a:t>
            </a:r>
          </a:p>
        </p:txBody>
      </p:sp>
      <p:sp>
        <p:nvSpPr>
          <p:cNvPr id="2" name="TextBox 1"/>
          <p:cNvSpPr txBox="1"/>
          <p:nvPr/>
        </p:nvSpPr>
        <p:spPr>
          <a:xfrm rot="18972691">
            <a:off x="1873011" y="1447560"/>
            <a:ext cx="3032969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fontAlgn="auto">
              <a:spcAft>
                <a:spcPts val="0"/>
              </a:spcAft>
            </a:pPr>
            <a:r>
              <a:rPr lang="en-US" sz="2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Engravers MT" panose="02090707080505020304" pitchFamily="18" charset="0"/>
              </a:rPr>
              <a:t>GRAPPLING GRAPHIC NOVELS</a:t>
            </a:r>
            <a:endParaRPr lang="en-US" sz="24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 rot="18679562">
            <a:off x="5597083" y="3817435"/>
            <a:ext cx="271559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chemeClr val="bg1"/>
                </a:solidFill>
              </a:rPr>
              <a:t>rodmartinez.us</a:t>
            </a:r>
          </a:p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7000">
              <a:schemeClr val="bg1">
                <a:tint val="80000"/>
                <a:satMod val="300000"/>
                <a:lumMod val="74000"/>
                <a:lumOff val="26000"/>
                <a:alpha val="39000"/>
              </a:schemeClr>
            </a:gs>
            <a:gs pos="93000">
              <a:schemeClr val="bg1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picture containing shape&#10;&#10;Description automatically generated">
            <a:extLst>
              <a:ext uri="{FF2B5EF4-FFF2-40B4-BE49-F238E27FC236}">
                <a16:creationId xmlns:a16="http://schemas.microsoft.com/office/drawing/2014/main" id="{B06A106F-2F03-4703-9E2E-7B97A3A129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1158" y="2564904"/>
            <a:ext cx="1926733" cy="378528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858072"/>
            <a:ext cx="4392488" cy="906817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spcBef>
                <a:spcPts val="0"/>
              </a:spcBef>
              <a:defRPr/>
            </a:pPr>
            <a:r>
              <a:rPr lang="en-US" sz="4800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</a:rPr>
              <a:t>DISCLAI</a:t>
            </a:r>
            <a:r>
              <a:rPr lang="en-US" sz="4800" dirty="0">
                <a:solidFill>
                  <a:schemeClr val="tx1"/>
                </a:solidFill>
                <a:latin typeface="Comic Sans MS" panose="030F0702030302020204" pitchFamily="66" charset="0"/>
              </a:rPr>
              <a:t>MER:</a:t>
            </a:r>
            <a:endParaRPr lang="en-US" sz="4800" spc="150" dirty="0">
              <a:ln w="11430"/>
              <a:solidFill>
                <a:schemeClr val="tx1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E979B7D-A8D2-4DA7-B583-FF67EA9520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2432">
            <a:off x="3870596" y="2096125"/>
            <a:ext cx="1287858" cy="151217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95949F5-6D94-4C7E-98DE-044979F6BCD0}"/>
              </a:ext>
            </a:extLst>
          </p:cNvPr>
          <p:cNvSpPr txBox="1"/>
          <p:nvPr/>
        </p:nvSpPr>
        <p:spPr>
          <a:xfrm>
            <a:off x="107504" y="2052238"/>
            <a:ext cx="3640099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Ok, maybe not an actual </a:t>
            </a:r>
          </a:p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disclaimer, but this presentation </a:t>
            </a:r>
          </a:p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will serve you if you are in one of </a:t>
            </a:r>
          </a:p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these roles: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Writer who is hoping to create a  </a:t>
            </a:r>
          </a:p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script for a comic book or </a:t>
            </a:r>
          </a:p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graphic novel – 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You are an artist/writer (</a:t>
            </a:r>
            <a:r>
              <a:rPr lang="en-US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more artist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looking to figure out how to make </a:t>
            </a:r>
          </a:p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this thing work.</a:t>
            </a:r>
          </a:p>
          <a:p>
            <a:r>
              <a:rPr lang="en-US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OR…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61C1E16-663B-4D7A-BD95-7AD07CD8248A}"/>
              </a:ext>
            </a:extLst>
          </p:cNvPr>
          <p:cNvSpPr txBox="1"/>
          <p:nvPr/>
        </p:nvSpPr>
        <p:spPr>
          <a:xfrm>
            <a:off x="5476287" y="2107327"/>
            <a:ext cx="330731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You plan on doing everything </a:t>
            </a:r>
          </a:p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from start to finish, from plotting </a:t>
            </a:r>
          </a:p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book all the way to </a:t>
            </a:r>
          </a:p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self-publication – in that case,</a:t>
            </a:r>
          </a:p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My hat’s off you</a:t>
            </a:r>
          </a:p>
        </p:txBody>
      </p:sp>
      <p:pic>
        <p:nvPicPr>
          <p:cNvPr id="9" name="Picture 8" descr="A picture containing headdress, umbrella, hat, sitting&#10;&#10;Description automatically generated">
            <a:extLst>
              <a:ext uri="{FF2B5EF4-FFF2-40B4-BE49-F238E27FC236}">
                <a16:creationId xmlns:a16="http://schemas.microsoft.com/office/drawing/2014/main" id="{260F4FE7-13AA-4DB3-9C47-CF16E8B3CF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7603" y="1736734"/>
            <a:ext cx="1329569" cy="836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743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71 -0.02176 L 0.01371 -0.02176 L 0.02656 -0.02685 C 0.03923 -0.03218 0.02968 -0.0287 0.03958 -0.03194 L 0.08628 -0.03032 C 0.08941 -0.03009 0.09236 -0.02917 0.09548 -0.0287 L 0.10572 -0.02685 C 0.10833 -0.02569 0.11093 -0.02407 0.11354 -0.02338 C 0.12135 -0.0213 0.11805 -0.02268 0.12395 -0.01991 C 0.13506 -0.00995 0.121 -0.02199 0.13177 -0.01481 C 0.14184 -0.0081 0.12968 -0.01389 0.13958 -0.00949 C 0.14253 -0.00556 0.14618 -0.00208 0.14861 0.00255 C 0.14947 0.0044 0.15017 0.00625 0.15121 0.00787 C 0.15277 0.00972 0.15468 0.01134 0.15642 0.01296 C 0.16354 0.03194 0.15434 0.01042 0.16284 0.02338 C 0.16493 0.02639 0.16805 0.0338 0.16805 0.0338 C 0.17118 0.04607 0.16684 0.03125 0.17326 0.04421 C 0.17465 0.04676 0.175 0.05394 0.17586 0.05625 C 0.17691 0.0588 0.17847 0.06088 0.17986 0.06319 C 0.1802 0.06551 0.18038 0.06806 0.18107 0.07014 C 0.18177 0.07199 0.18298 0.07361 0.18368 0.07523 C 0.18472 0.07755 0.18559 0.07986 0.18628 0.08218 C 0.18697 0.08449 0.18715 0.08681 0.1875 0.08912 C 0.18802 0.09097 0.18854 0.09259 0.18888 0.09444 C 0.18941 0.09676 0.18975 0.09907 0.1901 0.10139 C 0.19062 0.10301 0.19114 0.10486 0.19149 0.10648 C 0.19236 0.11111 0.19322 0.11574 0.19409 0.12037 L 0.19531 0.12732 C 0.19583 0.13241 0.1967 0.13773 0.1967 0.14282 C 0.1967 0.15 0.19878 0.17847 0.19409 0.19306 C 0.19322 0.1956 0.19218 0.19769 0.19149 0.2 C 0.18385 0.22523 0.19288 0.2 0.18628 0.21574 C 0.18524 0.21782 0.18489 0.2206 0.18368 0.22245 C 0.18263 0.22407 0.18107 0.22477 0.17986 0.22593 C 0.17361 0.23843 0.17673 0.23357 0.17066 0.24167 C 0.16979 0.24398 0.16927 0.24653 0.16805 0.24861 C 0.16302 0.25694 0.1618 0.25764 0.15642 0.2625 C 0.15607 0.26412 0.1559 0.2662 0.1552 0.26759 C 0.15416 0.26921 0.15243 0.26968 0.15121 0.27107 C 0.14982 0.27269 0.14861 0.27431 0.14739 0.27616 C 0.14166 0.28519 0.146 0.28194 0.13958 0.28495 C 0.13645 0.2912 0.13454 0.29583 0.12916 0.30046 L 0.12135 0.30741 C 0.12013 0.30857 0.11892 0.31019 0.11753 0.31088 C 0.10329 0.31713 0.12482 0.30718 0.10972 0.3162 C 0.10034 0.32153 0.10329 0.31574 0.10052 0.32315 L 0.0967 0.32315 " pathEditMode="relative" ptsTypes="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7000">
              <a:schemeClr val="bg1">
                <a:tint val="80000"/>
                <a:satMod val="300000"/>
                <a:lumMod val="74000"/>
                <a:lumOff val="26000"/>
                <a:alpha val="39000"/>
              </a:schemeClr>
            </a:gs>
            <a:gs pos="93000">
              <a:schemeClr val="bg1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picture containing shape&#10;&#10;Description automatically generated">
            <a:extLst>
              <a:ext uri="{FF2B5EF4-FFF2-40B4-BE49-F238E27FC236}">
                <a16:creationId xmlns:a16="http://schemas.microsoft.com/office/drawing/2014/main" id="{B06A106F-2F03-4703-9E2E-7B97A3A129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1158" y="2564904"/>
            <a:ext cx="1926733" cy="378528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858072"/>
            <a:ext cx="4392488" cy="906817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spcBef>
                <a:spcPts val="0"/>
              </a:spcBef>
              <a:defRPr/>
            </a:pPr>
            <a:r>
              <a:rPr lang="en-US" sz="4800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</a:rPr>
              <a:t>DISCLAIMER:</a:t>
            </a:r>
            <a:endParaRPr lang="en-US" sz="4800" spc="150" dirty="0">
              <a:ln w="11430"/>
              <a:solidFill>
                <a:schemeClr val="bg2">
                  <a:lumMod val="50000"/>
                </a:schemeClr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E979B7D-A8D2-4DA7-B583-FF67EA9520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2432">
            <a:off x="3870596" y="2096125"/>
            <a:ext cx="1287858" cy="151217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95949F5-6D94-4C7E-98DE-044979F6BCD0}"/>
              </a:ext>
            </a:extLst>
          </p:cNvPr>
          <p:cNvSpPr txBox="1"/>
          <p:nvPr/>
        </p:nvSpPr>
        <p:spPr>
          <a:xfrm>
            <a:off x="107504" y="2052238"/>
            <a:ext cx="334380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THIS PRESENTATION</a:t>
            </a:r>
          </a:p>
          <a:p>
            <a:r>
              <a:rPr lang="en-US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IS NOT:</a:t>
            </a:r>
            <a:endParaRPr lang="en-US" b="1" i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61C1E16-663B-4D7A-BD95-7AD07CD8248A}"/>
              </a:ext>
            </a:extLst>
          </p:cNvPr>
          <p:cNvSpPr txBox="1"/>
          <p:nvPr/>
        </p:nvSpPr>
        <p:spPr>
          <a:xfrm>
            <a:off x="143988" y="2690336"/>
            <a:ext cx="26918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tutorial on how to write, </a:t>
            </a:r>
          </a:p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because if you’re here…</a:t>
            </a:r>
          </a:p>
        </p:txBody>
      </p:sp>
      <p:pic>
        <p:nvPicPr>
          <p:cNvPr id="9" name="Picture 8" descr="A picture containing headdress, umbrella, hat, sitting&#10;&#10;Description automatically generated">
            <a:extLst>
              <a:ext uri="{FF2B5EF4-FFF2-40B4-BE49-F238E27FC236}">
                <a16:creationId xmlns:a16="http://schemas.microsoft.com/office/drawing/2014/main" id="{260F4FE7-13AA-4DB3-9C47-CF16E8B3CF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039479"/>
            <a:ext cx="1329569" cy="836135"/>
          </a:xfrm>
          <a:prstGeom prst="rect">
            <a:avLst/>
          </a:prstGeom>
        </p:spPr>
      </p:pic>
      <p:pic>
        <p:nvPicPr>
          <p:cNvPr id="6" name="Picture 5" descr="A picture containing light&#10;&#10;Description automatically generated">
            <a:extLst>
              <a:ext uri="{FF2B5EF4-FFF2-40B4-BE49-F238E27FC236}">
                <a16:creationId xmlns:a16="http://schemas.microsoft.com/office/drawing/2014/main" id="{C01046AC-5FA2-46BC-AF80-08ED134B72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 rot="21038438">
            <a:off x="2872180" y="3558702"/>
            <a:ext cx="1079730" cy="117788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082E09F-CA8C-4785-819E-80C0E3C828F2}"/>
              </a:ext>
            </a:extLst>
          </p:cNvPr>
          <p:cNvSpPr txBox="1"/>
          <p:nvPr/>
        </p:nvSpPr>
        <p:spPr>
          <a:xfrm>
            <a:off x="5477891" y="2723289"/>
            <a:ext cx="287771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But: we WILL talk about </a:t>
            </a:r>
          </a:p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process of script writing, </a:t>
            </a:r>
          </a:p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don’t just up and leave</a:t>
            </a:r>
          </a:p>
        </p:txBody>
      </p:sp>
    </p:spTree>
    <p:extLst>
      <p:ext uri="{BB962C8B-B14F-4D97-AF65-F5344CB8AC3E}">
        <p14:creationId xmlns:p14="http://schemas.microsoft.com/office/powerpoint/2010/main" val="3215043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0"/>
  <p:tag name="TIME" val="15"/>
  <p:tag name="QUESTION" val="1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tint val="100000"/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BACC050B-8757-4460-95D8-E37B46A6B42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</TotalTime>
  <Words>4026</Words>
  <Application>Microsoft Office PowerPoint</Application>
  <PresentationFormat>On-screen Show (4:3)</PresentationFormat>
  <Paragraphs>485</Paragraphs>
  <Slides>72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72</vt:i4>
      </vt:variant>
    </vt:vector>
  </HeadingPairs>
  <TitlesOfParts>
    <vt:vector size="92" baseType="lpstr">
      <vt:lpstr>Anime Ace 2.0 BB</vt:lpstr>
      <vt:lpstr>Anthology Regular</vt:lpstr>
      <vt:lpstr>Arial</vt:lpstr>
      <vt:lpstr>Arial Black</vt:lpstr>
      <vt:lpstr>Arial Narrow</vt:lpstr>
      <vt:lpstr>Arial Rounded MT Bold</vt:lpstr>
      <vt:lpstr>Bahnschrift</vt:lpstr>
      <vt:lpstr>Bell MT</vt:lpstr>
      <vt:lpstr>Berlin Sans FB</vt:lpstr>
      <vt:lpstr>Bernard MT Condensed</vt:lpstr>
      <vt:lpstr>Calibri</vt:lpstr>
      <vt:lpstr>Cambria</vt:lpstr>
      <vt:lpstr>Century Gothic</vt:lpstr>
      <vt:lpstr>Comic Sans MS</vt:lpstr>
      <vt:lpstr>Courier New</vt:lpstr>
      <vt:lpstr>Engravers MT</vt:lpstr>
      <vt:lpstr>Georgia</vt:lpstr>
      <vt:lpstr>Times New Roman</vt:lpstr>
      <vt:lpstr>Wingdings 3</vt:lpstr>
      <vt:lpstr>Ion</vt:lpstr>
      <vt:lpstr>PowerPoint Presentation</vt:lpstr>
      <vt:lpstr>Introduction: </vt:lpstr>
      <vt:lpstr>PowerPoint Presentation</vt:lpstr>
      <vt:lpstr>THE  CHALLENGE…</vt:lpstr>
      <vt:lpstr>PowerPoint Presentation</vt:lpstr>
      <vt:lpstr>PowerPoint Presentation</vt:lpstr>
      <vt:lpstr>DISCLAIMER:</vt:lpstr>
      <vt:lpstr>DISCLAIMER:</vt:lpstr>
      <vt:lpstr>DISCLAIMER:</vt:lpstr>
      <vt:lpstr>My Intro to Graphic Novels</vt:lpstr>
      <vt:lpstr>My Intro to Graphic Novels</vt:lpstr>
      <vt:lpstr>My Intro to Graphic Novels</vt:lpstr>
      <vt:lpstr>WHAT IS A GRAPHIC NOVEL?</vt:lpstr>
      <vt:lpstr>WHAT IS A GRAPHIC NOVEL?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SCRIPT WRITING</vt:lpstr>
      <vt:lpstr>SCRIPT WRITING</vt:lpstr>
      <vt:lpstr>PowerPoint Presentation</vt:lpstr>
      <vt:lpstr>SCRIPT WRITING</vt:lpstr>
      <vt:lpstr>PowerPoint Presentation</vt:lpstr>
      <vt:lpstr>PowerPoint Presentation</vt:lpstr>
      <vt:lpstr>TERMINOLOGY</vt:lpstr>
      <vt:lpstr>MORE TERMINOLOGY</vt:lpstr>
      <vt:lpstr>DESCRIPTION, DUHH</vt:lpstr>
      <vt:lpstr>Thought process differences: Thinking visual</vt:lpstr>
      <vt:lpstr>Thought process differences: Thinking visual</vt:lpstr>
      <vt:lpstr>Thought process differences: Thinking visual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Another great sample</vt:lpstr>
      <vt:lpstr>Another great sample</vt:lpstr>
      <vt:lpstr>PowerPoint Presentation</vt:lpstr>
      <vt:lpstr>PowerPoint Presentation</vt:lpstr>
      <vt:lpstr>PowerPoint Presentation</vt:lpstr>
      <vt:lpstr>PowerPoint Presentation</vt:lpstr>
      <vt:lpstr>Three Minute Exercise</vt:lpstr>
      <vt:lpstr>Three Minute Exercise</vt:lpstr>
      <vt:lpstr>3-minute sand timer</vt:lpstr>
      <vt:lpstr>DID YOU KNOW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Rod Martinez</dc:creator>
  <cp:lastModifiedBy>Kristy Ferrin</cp:lastModifiedBy>
  <cp:revision>38</cp:revision>
  <dcterms:created xsi:type="dcterms:W3CDTF">2020-12-26T05:16:10Z</dcterms:created>
  <dcterms:modified xsi:type="dcterms:W3CDTF">2022-09-21T16:26:04Z</dcterms:modified>
</cp:coreProperties>
</file>