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5143500" cx="9144000"/>
  <p:notesSz cx="6858000" cy="9144000"/>
  <p:embeddedFontLst>
    <p:embeddedFont>
      <p:font typeface="Raleway"/>
      <p:regular r:id="rId60"/>
      <p:bold r:id="rId61"/>
      <p:italic r:id="rId62"/>
      <p:boldItalic r:id="rId63"/>
    </p:embeddedFont>
    <p:embeddedFont>
      <p:font typeface="Lato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aleway-italic.fntdata"/><Relationship Id="rId61" Type="http://schemas.openxmlformats.org/officeDocument/2006/relationships/font" Target="fonts/Raleway-bold.fntdata"/><Relationship Id="rId20" Type="http://schemas.openxmlformats.org/officeDocument/2006/relationships/slide" Target="slides/slide15.xml"/><Relationship Id="rId64" Type="http://schemas.openxmlformats.org/officeDocument/2006/relationships/font" Target="fonts/Lato-regular.fntdata"/><Relationship Id="rId63" Type="http://schemas.openxmlformats.org/officeDocument/2006/relationships/font" Target="fonts/Raleway-boldItalic.fntdata"/><Relationship Id="rId22" Type="http://schemas.openxmlformats.org/officeDocument/2006/relationships/slide" Target="slides/slide17.xml"/><Relationship Id="rId66" Type="http://schemas.openxmlformats.org/officeDocument/2006/relationships/font" Target="fonts/Lato-italic.fntdata"/><Relationship Id="rId21" Type="http://schemas.openxmlformats.org/officeDocument/2006/relationships/slide" Target="slides/slide16.xml"/><Relationship Id="rId65" Type="http://schemas.openxmlformats.org/officeDocument/2006/relationships/font" Target="fonts/Lato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Lato-boldItalic.fntdata"/><Relationship Id="rId60" Type="http://schemas.openxmlformats.org/officeDocument/2006/relationships/font" Target="fonts/Raleway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c0f7dcf03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c0f7dcf03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60a67b620e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60a67b620e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0a67b620e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60a67b620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60a67b620e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60a67b620e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3c0f7dcf03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3c0f7dcf03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3c0f7dcf03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3c0f7dcf03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3c0f7dcf03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3c0f7dcf03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60a67b620e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60a67b620e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3c0f7dcf03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3c0f7dcf03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0a67b620e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60a67b620e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3c0f7dcf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23c0f7dcf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c0f7dcf03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3c0f7dcf03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3d1f0a40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3d1f0a40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3d1f0a400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3d1f0a400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60a67b620e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60a67b620e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3d1f0a400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3d1f0a400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3d1f0a400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3d1f0a400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3d1f0a400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3d1f0a400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3d1f0a400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3d1f0a400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3d1f0a400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3d1f0a400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3d1f0a400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3d1f0a400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60a67b620e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60a67b620e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3d1f0a400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3d1f0a400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3d1f0a400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3d1f0a400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3d1f0a400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3d1f0a400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3d1f0a400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3d1f0a400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60a67b620e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60a67b620e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3d235178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3d235178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3d2351780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3d2351780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3d2351780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3d2351780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3d2351780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3d2351780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3d2351780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3d2351780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c0f7dcf03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23c0f7dcf0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3d2351780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3d2351780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3d2351780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3d2351780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3d2351780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3d2351780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3d2351780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3d2351780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3d2351780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3d2351780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3d2351780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3d2351780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75f2f24f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75f2f24f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75f2f24f2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75f2f24f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75f2f24f2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75f2f24f2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75f2f24f2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75f2f24f2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60a67b620e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60a67b620e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75f2f24f2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75f2f24f2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75f2f24f2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75f2f24f2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75f2f24f2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75f2f24f2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75f2f24f23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75f2f24f23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75f2f24f2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275f2f24f2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3c0f7dcf03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3c0f7dcf03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c0f7dcf03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c0f7dcf03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c0f7dcf03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c0f7dcf03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3c0f7dcf03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3c0f7dcf03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30.jpg"/><Relationship Id="rId5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5.png"/><Relationship Id="rId4" Type="http://schemas.openxmlformats.org/officeDocument/2006/relationships/hyperlink" Target="mailto:andregonzalezauthor@gmail.com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23.jpg"/><Relationship Id="rId5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Build Your Foundation with Facebook Ads</a:t>
            </a:r>
            <a:endParaRPr sz="4500"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 Gonzalez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623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101" y="152400"/>
            <a:ext cx="287289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2395" y="152400"/>
            <a:ext cx="225632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729450" y="578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</a:t>
            </a:r>
            <a:endParaRPr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729450" y="1441200"/>
            <a:ext cx="7688700" cy="32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 your genre!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Similar authors/books/movies/video games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Demographics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Readers - which platforms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Audio listeners</a:t>
            </a: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8350" y="1541150"/>
            <a:ext cx="2957025" cy="295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727650" y="5974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</a:t>
            </a:r>
            <a:endParaRPr/>
          </a:p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72765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 Ads = </a:t>
            </a:r>
            <a:r>
              <a:rPr lang="en"/>
              <a:t>automatic</a:t>
            </a:r>
            <a:r>
              <a:rPr lang="en"/>
              <a:t> testing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Test individually, one aspect at a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are others doing?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Canva or Bookbrush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>
            <p:ph type="title"/>
          </p:nvPr>
        </p:nvSpPr>
        <p:spPr>
          <a:xfrm>
            <a:off x="691500" y="5468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Bookbrush</a:t>
            </a:r>
            <a:endParaRPr/>
          </a:p>
        </p:txBody>
      </p:sp>
      <p:sp>
        <p:nvSpPr>
          <p:cNvPr id="172" name="Google Shape;172;p25"/>
          <p:cNvSpPr txBox="1"/>
          <p:nvPr>
            <p:ph idx="1" type="body"/>
          </p:nvPr>
        </p:nvSpPr>
        <p:spPr>
          <a:xfrm>
            <a:off x="69150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Dozens of images in seconds! - Instant Mockups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Custom images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Boxset images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Movie trailers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A+ Content</a:t>
            </a: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4888" y="2301750"/>
            <a:ext cx="332422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3312"/>
            <a:ext cx="9143999" cy="465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759" y="0"/>
            <a:ext cx="51364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5528" y="0"/>
            <a:ext cx="50729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Facebook Ads Platform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Campaign - back end details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 Set  - back end details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 - reader-facing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Will need to upload a credit card - plan for $5 charges when you start</a:t>
            </a:r>
            <a:endParaRPr/>
          </a:p>
        </p:txBody>
      </p:sp>
      <p:sp>
        <p:nvSpPr>
          <p:cNvPr id="197" name="Google Shape;197;p29"/>
          <p:cNvSpPr txBox="1"/>
          <p:nvPr/>
        </p:nvSpPr>
        <p:spPr>
          <a:xfrm>
            <a:off x="1574675" y="4223650"/>
            <a:ext cx="6193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www.adsmanager.facebook.com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61416"/>
            <a:ext cx="9144002" cy="2656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type="title"/>
          </p:nvPr>
        </p:nvSpPr>
        <p:spPr>
          <a:xfrm>
            <a:off x="678825" y="521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Campaigns</a:t>
            </a:r>
            <a:endParaRPr/>
          </a:p>
        </p:txBody>
      </p:sp>
      <p:sp>
        <p:nvSpPr>
          <p:cNvPr id="209" name="Google Shape;209;p31"/>
          <p:cNvSpPr txBox="1"/>
          <p:nvPr>
            <p:ph idx="1" type="body"/>
          </p:nvPr>
        </p:nvSpPr>
        <p:spPr>
          <a:xfrm>
            <a:off x="754750" y="140195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Level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Hosts Ad Sets and Ads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Naming Strategies</a:t>
            </a:r>
            <a:endParaRPr/>
          </a:p>
        </p:txBody>
      </p:sp>
      <p:pic>
        <p:nvPicPr>
          <p:cNvPr id="210" name="Google Shape;2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4238" y="2538125"/>
            <a:ext cx="6575526" cy="25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/>
          <p:nvPr/>
        </p:nvSpPr>
        <p:spPr>
          <a:xfrm>
            <a:off x="1827750" y="3774425"/>
            <a:ext cx="885600" cy="43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7650" y="5838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About Me</a:t>
            </a:r>
            <a:endParaRPr/>
          </a:p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727650" y="1344075"/>
            <a:ext cx="7688700" cy="29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Co-Owner of M4L Publishing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20 books of my own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2021 RMFW Indie Writer of the Year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Seven years experience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7395" y="1165750"/>
            <a:ext cx="2352250" cy="3136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/>
        </p:nvSpPr>
        <p:spPr>
          <a:xfrm>
            <a:off x="5440250" y="1572800"/>
            <a:ext cx="2473800" cy="27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Traffic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Leads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350" y="-37950"/>
            <a:ext cx="36060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476250"/>
            <a:ext cx="56769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/>
          <p:nvPr/>
        </p:nvSpPr>
        <p:spPr>
          <a:xfrm>
            <a:off x="847150" y="3306275"/>
            <a:ext cx="5478900" cy="809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474" y="0"/>
            <a:ext cx="6120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/>
          <p:nvPr/>
        </p:nvSpPr>
        <p:spPr>
          <a:xfrm>
            <a:off x="6547350" y="4887925"/>
            <a:ext cx="392400" cy="206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4"/>
          <p:cNvSpPr/>
          <p:nvPr/>
        </p:nvSpPr>
        <p:spPr>
          <a:xfrm>
            <a:off x="1189325" y="0"/>
            <a:ext cx="1017900" cy="206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Sets</a:t>
            </a:r>
            <a:endParaRPr/>
          </a:p>
        </p:txBody>
      </p:sp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Targeting/Audience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Advertising Placements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Dynamic Creative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Naming Strategies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750" y="0"/>
            <a:ext cx="58293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/>
          <p:nvPr/>
        </p:nvSpPr>
        <p:spPr>
          <a:xfrm>
            <a:off x="6800400" y="737675"/>
            <a:ext cx="2157300" cy="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 Set Name should highlight audience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6800400" y="2110525"/>
            <a:ext cx="1935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Estimated performance on right updates as you go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36"/>
          <p:cNvSpPr/>
          <p:nvPr/>
        </p:nvSpPr>
        <p:spPr>
          <a:xfrm>
            <a:off x="2112425" y="0"/>
            <a:ext cx="1784100" cy="212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6"/>
          <p:cNvSpPr/>
          <p:nvPr/>
        </p:nvSpPr>
        <p:spPr>
          <a:xfrm>
            <a:off x="752775" y="626900"/>
            <a:ext cx="2764200" cy="560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6"/>
          <p:cNvSpPr/>
          <p:nvPr/>
        </p:nvSpPr>
        <p:spPr>
          <a:xfrm>
            <a:off x="752775" y="2050375"/>
            <a:ext cx="3447300" cy="32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6"/>
          <p:cNvSpPr/>
          <p:nvPr/>
        </p:nvSpPr>
        <p:spPr>
          <a:xfrm>
            <a:off x="790725" y="3928825"/>
            <a:ext cx="1784100" cy="212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78674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/>
          <p:nvPr/>
        </p:nvSpPr>
        <p:spPr>
          <a:xfrm>
            <a:off x="4168750" y="101275"/>
            <a:ext cx="657900" cy="26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7"/>
          <p:cNvSpPr/>
          <p:nvPr/>
        </p:nvSpPr>
        <p:spPr>
          <a:xfrm>
            <a:off x="39850" y="1664450"/>
            <a:ext cx="4786800" cy="1002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7"/>
          <p:cNvSpPr txBox="1"/>
          <p:nvPr/>
        </p:nvSpPr>
        <p:spPr>
          <a:xfrm>
            <a:off x="7983500" y="883200"/>
            <a:ext cx="1024800" cy="14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Do NOT start ads after 3pm!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37"/>
          <p:cNvSpPr/>
          <p:nvPr/>
        </p:nvSpPr>
        <p:spPr>
          <a:xfrm>
            <a:off x="4953075" y="2571750"/>
            <a:ext cx="2914500" cy="1816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900" y="0"/>
            <a:ext cx="64160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8"/>
          <p:cNvSpPr txBox="1"/>
          <p:nvPr/>
        </p:nvSpPr>
        <p:spPr>
          <a:xfrm>
            <a:off x="7186350" y="933800"/>
            <a:ext cx="1828500" cy="40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Custom Audiences (Lookalike)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Location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Gender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Detailed Targeting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38"/>
          <p:cNvSpPr/>
          <p:nvPr/>
        </p:nvSpPr>
        <p:spPr>
          <a:xfrm>
            <a:off x="707950" y="494050"/>
            <a:ext cx="2176500" cy="32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8"/>
          <p:cNvSpPr/>
          <p:nvPr/>
        </p:nvSpPr>
        <p:spPr>
          <a:xfrm>
            <a:off x="682625" y="1462575"/>
            <a:ext cx="575700" cy="32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15" y="0"/>
            <a:ext cx="64868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 txBox="1"/>
          <p:nvPr/>
        </p:nvSpPr>
        <p:spPr>
          <a:xfrm>
            <a:off x="7104100" y="826250"/>
            <a:ext cx="18537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Facebook followers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Mailing List subscribers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Lookalike (1,000 followers)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471475"/>
            <a:ext cx="5514975" cy="42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875" y="992075"/>
            <a:ext cx="7774325" cy="21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We’ll Cover</a:t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729450" y="2078875"/>
            <a:ext cx="7688700" cy="28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Sales Funnel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Sales vs. Subscribers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Targeting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 Creative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Bookbrush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Facebook Ads Platform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Testing &amp; Tracking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Scaling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8" y="100013"/>
            <a:ext cx="8086725" cy="49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2"/>
          <p:cNvSpPr/>
          <p:nvPr/>
        </p:nvSpPr>
        <p:spPr>
          <a:xfrm>
            <a:off x="6003275" y="2758975"/>
            <a:ext cx="1575600" cy="32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2"/>
          <p:cNvSpPr/>
          <p:nvPr/>
        </p:nvSpPr>
        <p:spPr>
          <a:xfrm>
            <a:off x="676900" y="570550"/>
            <a:ext cx="2302800" cy="32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2"/>
          <p:cNvSpPr/>
          <p:nvPr/>
        </p:nvSpPr>
        <p:spPr>
          <a:xfrm>
            <a:off x="5136525" y="2408950"/>
            <a:ext cx="740100" cy="2555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3" y="190500"/>
            <a:ext cx="9020175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/>
          <p:nvPr/>
        </p:nvSpPr>
        <p:spPr>
          <a:xfrm>
            <a:off x="87975" y="3701650"/>
            <a:ext cx="1417200" cy="363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3"/>
          <p:cNvSpPr/>
          <p:nvPr/>
        </p:nvSpPr>
        <p:spPr>
          <a:xfrm>
            <a:off x="5686975" y="495807"/>
            <a:ext cx="3321300" cy="441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62" y="0"/>
            <a:ext cx="67459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4"/>
          <p:cNvSpPr/>
          <p:nvPr/>
        </p:nvSpPr>
        <p:spPr>
          <a:xfrm>
            <a:off x="729450" y="2623000"/>
            <a:ext cx="990900" cy="208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4"/>
          <p:cNvSpPr/>
          <p:nvPr/>
        </p:nvSpPr>
        <p:spPr>
          <a:xfrm>
            <a:off x="4928325" y="921725"/>
            <a:ext cx="2492100" cy="3390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75" y="189400"/>
            <a:ext cx="5984950" cy="466465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5"/>
          <p:cNvSpPr txBox="1"/>
          <p:nvPr/>
        </p:nvSpPr>
        <p:spPr>
          <a:xfrm>
            <a:off x="6743475" y="706050"/>
            <a:ext cx="2245800" cy="29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FB Feed only!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Instagram can be experimented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3" name="Google Shape;31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4550" y="777350"/>
            <a:ext cx="2724150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5"/>
          <p:cNvSpPr/>
          <p:nvPr/>
        </p:nvSpPr>
        <p:spPr>
          <a:xfrm>
            <a:off x="3807950" y="1174775"/>
            <a:ext cx="2302800" cy="2682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5"/>
          <p:cNvSpPr/>
          <p:nvPr/>
        </p:nvSpPr>
        <p:spPr>
          <a:xfrm>
            <a:off x="151750" y="1895450"/>
            <a:ext cx="2036700" cy="556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"/>
          <p:cNvSpPr/>
          <p:nvPr/>
        </p:nvSpPr>
        <p:spPr>
          <a:xfrm>
            <a:off x="1783450" y="2537300"/>
            <a:ext cx="278400" cy="205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5"/>
          <p:cNvSpPr/>
          <p:nvPr/>
        </p:nvSpPr>
        <p:spPr>
          <a:xfrm flipH="1">
            <a:off x="5674250" y="4565250"/>
            <a:ext cx="436500" cy="28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</a:t>
            </a:r>
            <a:endParaRPr/>
          </a:p>
        </p:txBody>
      </p:sp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Dynamic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Images/Text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Link to Landing Page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Preview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0463"/>
            <a:ext cx="9144001" cy="466257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7"/>
          <p:cNvSpPr/>
          <p:nvPr/>
        </p:nvSpPr>
        <p:spPr>
          <a:xfrm>
            <a:off x="4947725" y="240475"/>
            <a:ext cx="2271000" cy="351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7"/>
          <p:cNvSpPr/>
          <p:nvPr/>
        </p:nvSpPr>
        <p:spPr>
          <a:xfrm>
            <a:off x="179050" y="1630100"/>
            <a:ext cx="2271000" cy="351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7"/>
          <p:cNvSpPr/>
          <p:nvPr/>
        </p:nvSpPr>
        <p:spPr>
          <a:xfrm>
            <a:off x="122925" y="3033775"/>
            <a:ext cx="3843000" cy="713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909"/>
            <a:ext cx="9144001" cy="501368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8"/>
          <p:cNvSpPr/>
          <p:nvPr/>
        </p:nvSpPr>
        <p:spPr>
          <a:xfrm>
            <a:off x="109550" y="1171375"/>
            <a:ext cx="2396700" cy="435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8"/>
          <p:cNvSpPr/>
          <p:nvPr/>
        </p:nvSpPr>
        <p:spPr>
          <a:xfrm>
            <a:off x="109550" y="2269075"/>
            <a:ext cx="3342000" cy="630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2103"/>
            <a:ext cx="9143999" cy="463929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9"/>
          <p:cNvSpPr/>
          <p:nvPr/>
        </p:nvSpPr>
        <p:spPr>
          <a:xfrm>
            <a:off x="206875" y="1532825"/>
            <a:ext cx="2396700" cy="435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9"/>
          <p:cNvSpPr/>
          <p:nvPr/>
        </p:nvSpPr>
        <p:spPr>
          <a:xfrm>
            <a:off x="81250" y="3395075"/>
            <a:ext cx="3801300" cy="68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956" y="0"/>
            <a:ext cx="849608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0"/>
          <p:cNvSpPr/>
          <p:nvPr/>
        </p:nvSpPr>
        <p:spPr>
          <a:xfrm>
            <a:off x="7900000" y="782150"/>
            <a:ext cx="920100" cy="435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0"/>
          <p:cNvSpPr/>
          <p:nvPr/>
        </p:nvSpPr>
        <p:spPr>
          <a:xfrm>
            <a:off x="6898600" y="1425825"/>
            <a:ext cx="1766100" cy="291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48" y="0"/>
            <a:ext cx="85797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Book </a:t>
            </a:r>
            <a:r>
              <a:rPr lang="en"/>
              <a:t>Sales Funnel</a:t>
            </a:r>
            <a:endParaRPr/>
          </a:p>
        </p:txBody>
      </p:sp>
      <p:sp>
        <p:nvSpPr>
          <p:cNvPr id="106" name="Google Shape;106;p16"/>
          <p:cNvSpPr/>
          <p:nvPr/>
        </p:nvSpPr>
        <p:spPr>
          <a:xfrm>
            <a:off x="842625" y="2132425"/>
            <a:ext cx="1369800" cy="125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5096825" y="2132425"/>
            <a:ext cx="1369800" cy="125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Ad/Marketing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3017125" y="2132425"/>
            <a:ext cx="1369800" cy="125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Book Package (cover + blurb)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7048350" y="2132425"/>
            <a:ext cx="1369800" cy="125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Landing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2388788" y="2635525"/>
            <a:ext cx="408600" cy="25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6557225" y="2635525"/>
            <a:ext cx="408600" cy="25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4537563" y="2635525"/>
            <a:ext cx="408600" cy="25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842625" y="3837600"/>
            <a:ext cx="73659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 four must be in sync!</a:t>
            </a:r>
            <a:endParaRPr b="0" i="0" sz="2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295"/>
            <a:ext cx="9143999" cy="496691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2"/>
          <p:cNvSpPr/>
          <p:nvPr/>
        </p:nvSpPr>
        <p:spPr>
          <a:xfrm>
            <a:off x="0" y="88300"/>
            <a:ext cx="3674100" cy="753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2"/>
          <p:cNvSpPr/>
          <p:nvPr/>
        </p:nvSpPr>
        <p:spPr>
          <a:xfrm>
            <a:off x="0" y="2409325"/>
            <a:ext cx="3674100" cy="753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2"/>
          <p:cNvSpPr/>
          <p:nvPr/>
        </p:nvSpPr>
        <p:spPr>
          <a:xfrm>
            <a:off x="0" y="1937038"/>
            <a:ext cx="1612200" cy="389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2"/>
          <p:cNvSpPr/>
          <p:nvPr/>
        </p:nvSpPr>
        <p:spPr>
          <a:xfrm>
            <a:off x="0" y="3162925"/>
            <a:ext cx="3674100" cy="753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2"/>
          <p:cNvSpPr/>
          <p:nvPr/>
        </p:nvSpPr>
        <p:spPr>
          <a:xfrm>
            <a:off x="0" y="4034750"/>
            <a:ext cx="3674100" cy="753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812" y="0"/>
            <a:ext cx="30003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834" y="0"/>
            <a:ext cx="460433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116" y="0"/>
            <a:ext cx="47798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4968" y="0"/>
            <a:ext cx="31853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5"/>
          <p:cNvSpPr/>
          <p:nvPr/>
        </p:nvSpPr>
        <p:spPr>
          <a:xfrm>
            <a:off x="3086100" y="338363"/>
            <a:ext cx="1612200" cy="389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5"/>
          <p:cNvSpPr/>
          <p:nvPr/>
        </p:nvSpPr>
        <p:spPr>
          <a:xfrm>
            <a:off x="347125" y="3493503"/>
            <a:ext cx="2437200" cy="476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244"/>
            <a:ext cx="9144001" cy="50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6"/>
          <p:cNvSpPr/>
          <p:nvPr/>
        </p:nvSpPr>
        <p:spPr>
          <a:xfrm>
            <a:off x="0" y="-8"/>
            <a:ext cx="3729600" cy="1912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6"/>
          <p:cNvSpPr/>
          <p:nvPr/>
        </p:nvSpPr>
        <p:spPr>
          <a:xfrm>
            <a:off x="8418150" y="4650925"/>
            <a:ext cx="726000" cy="390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525" y="696050"/>
            <a:ext cx="2467025" cy="35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 txBox="1"/>
          <p:nvPr>
            <p:ph type="title"/>
          </p:nvPr>
        </p:nvSpPr>
        <p:spPr>
          <a:xfrm>
            <a:off x="729450" y="6236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rejections from Facebook</a:t>
            </a:r>
            <a:endParaRPr/>
          </a:p>
        </p:txBody>
      </p:sp>
      <p:sp>
        <p:nvSpPr>
          <p:cNvPr id="413" name="Google Shape;413;p57"/>
          <p:cNvSpPr txBox="1"/>
          <p:nvPr>
            <p:ph idx="1" type="body"/>
          </p:nvPr>
        </p:nvSpPr>
        <p:spPr>
          <a:xfrm>
            <a:off x="729450" y="156642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quality too low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Curse words in text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Too much text on image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Inappropriate images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8"/>
          <p:cNvSpPr txBox="1"/>
          <p:nvPr>
            <p:ph type="title"/>
          </p:nvPr>
        </p:nvSpPr>
        <p:spPr>
          <a:xfrm>
            <a:off x="729450" y="5468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&amp; Tracking</a:t>
            </a:r>
            <a:endParaRPr/>
          </a:p>
        </p:txBody>
      </p:sp>
      <p:sp>
        <p:nvSpPr>
          <p:cNvPr id="419" name="Google Shape;419;p58"/>
          <p:cNvSpPr txBox="1"/>
          <p:nvPr>
            <p:ph idx="1" type="body"/>
          </p:nvPr>
        </p:nvSpPr>
        <p:spPr>
          <a:xfrm>
            <a:off x="761075" y="1326000"/>
            <a:ext cx="7688700" cy="30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 your baseline numbers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Amazon Attribution Links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Spreadsheets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Expectations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Testing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5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9072"/>
            <a:ext cx="9143999" cy="410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175" y="0"/>
            <a:ext cx="71773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1"/>
          <p:cNvSpPr txBox="1"/>
          <p:nvPr>
            <p:ph type="title"/>
          </p:nvPr>
        </p:nvSpPr>
        <p:spPr>
          <a:xfrm>
            <a:off x="729450" y="5151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Expectations</a:t>
            </a:r>
            <a:endParaRPr/>
          </a:p>
        </p:txBody>
      </p:sp>
      <p:sp>
        <p:nvSpPr>
          <p:cNvPr id="437" name="Google Shape;437;p61"/>
          <p:cNvSpPr txBox="1"/>
          <p:nvPr>
            <p:ph idx="1" type="body"/>
          </p:nvPr>
        </p:nvSpPr>
        <p:spPr>
          <a:xfrm>
            <a:off x="729450" y="1439925"/>
            <a:ext cx="7688700" cy="29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2-3 days start slow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Sales trickle 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May or may not remain steady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Watch daily and make adjustments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Test, test, test!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Strong ads don’t last forever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accent1"/>
                </a:solidFill>
              </a:rPr>
              <a:t>Sales vs. Subscribers</a:t>
            </a:r>
            <a:endParaRPr sz="2400"/>
          </a:p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your objective?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Expectations will vary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7950" y="1528500"/>
            <a:ext cx="3020300" cy="30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443" name="Google Shape;443;p6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Never make adjustments on a well-performing ad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Duplicate Ad Sets and make changes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Test one thing at a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Allow the 2-3 day window before </a:t>
            </a:r>
            <a:r>
              <a:rPr lang="en"/>
              <a:t>making</a:t>
            </a:r>
            <a:r>
              <a:rPr lang="en"/>
              <a:t> decisions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3"/>
          <p:cNvSpPr txBox="1"/>
          <p:nvPr>
            <p:ph type="title"/>
          </p:nvPr>
        </p:nvSpPr>
        <p:spPr>
          <a:xfrm>
            <a:off x="729450" y="13060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</a:t>
            </a:r>
            <a:endParaRPr/>
          </a:p>
        </p:txBody>
      </p:sp>
      <p:sp>
        <p:nvSpPr>
          <p:cNvPr id="449" name="Google Shape;449;p6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Slow and steady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 more than 20% every other day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Continue to track as you scale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Every ad has a ceiling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Increase spend from Ad Set tab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Google Shape;45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9106"/>
            <a:ext cx="9144000" cy="338528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4"/>
          <p:cNvSpPr/>
          <p:nvPr/>
        </p:nvSpPr>
        <p:spPr>
          <a:xfrm>
            <a:off x="6964300" y="2508363"/>
            <a:ext cx="1612200" cy="389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Facebook Ads</a:t>
            </a:r>
            <a:endParaRPr/>
          </a:p>
        </p:txBody>
      </p:sp>
      <p:sp>
        <p:nvSpPr>
          <p:cNvPr id="463" name="Google Shape;463;p65"/>
          <p:cNvSpPr txBox="1"/>
          <p:nvPr>
            <p:ph idx="1" type="body"/>
          </p:nvPr>
        </p:nvSpPr>
        <p:spPr>
          <a:xfrm>
            <a:off x="729450" y="2078875"/>
            <a:ext cx="7688700" cy="19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Retargeting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Ask for reviews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Launches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Contests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International success </a:t>
            </a:r>
            <a:endParaRPr/>
          </a:p>
        </p:txBody>
      </p:sp>
      <p:sp>
        <p:nvSpPr>
          <p:cNvPr id="464" name="Google Shape;464;p65"/>
          <p:cNvSpPr txBox="1"/>
          <p:nvPr/>
        </p:nvSpPr>
        <p:spPr>
          <a:xfrm>
            <a:off x="688950" y="4343825"/>
            <a:ext cx="75981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YOU ARE READY TO START YOUR ADS!!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6"/>
          <p:cNvSpPr txBox="1"/>
          <p:nvPr>
            <p:ph type="title"/>
          </p:nvPr>
        </p:nvSpPr>
        <p:spPr>
          <a:xfrm>
            <a:off x="729450" y="14002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Questions</a:t>
            </a:r>
            <a:endParaRPr/>
          </a:p>
        </p:txBody>
      </p:sp>
      <p:pic>
        <p:nvPicPr>
          <p:cNvPr id="470" name="Google Shape;47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0425" y="202867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66"/>
          <p:cNvSpPr txBox="1"/>
          <p:nvPr/>
        </p:nvSpPr>
        <p:spPr>
          <a:xfrm>
            <a:off x="2186700" y="4233375"/>
            <a:ext cx="47742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andregonzalezauthor@gmail.com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www.M4Lpublishing.com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newsletter subscribers</a:t>
            </a:r>
            <a:endParaRPr/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be “back burner” advertising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Slow and steady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Low-cost ads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Patience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Have automation sequence for new subs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519" y="0"/>
            <a:ext cx="101531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705" y="120775"/>
            <a:ext cx="348696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31843" cy="48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324" y="152400"/>
            <a:ext cx="2438863" cy="48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5">
            <a:alphaModFix/>
          </a:blip>
          <a:srcRect b="9776" l="0" r="0" t="10612"/>
          <a:stretch/>
        </p:blipFill>
        <p:spPr>
          <a:xfrm>
            <a:off x="6056575" y="152400"/>
            <a:ext cx="2865372" cy="482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Ads for Book Sales</a:t>
            </a:r>
            <a:endParaRPr/>
          </a:p>
        </p:txBody>
      </p:sp>
      <p:sp>
        <p:nvSpPr>
          <p:cNvPr id="145" name="Google Shape;145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Requires more attention and money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 ready to pivot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Test, test, test!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Track everything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Aggressive - may be time sensitive for special deals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Everything else in sales funnel needs to be in sync</a:t>
            </a:r>
            <a:endParaRPr/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6975" y="1807425"/>
            <a:ext cx="2584120" cy="226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