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Raleway"/>
      <p:regular r:id="rId50"/>
      <p:bold r:id="rId51"/>
      <p:italic r:id="rId52"/>
      <p:boldItalic r:id="rId53"/>
    </p:embeddedFont>
    <p:embeddedFont>
      <p:font typeface="Lat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aleway-bold.fntdata"/><Relationship Id="rId50" Type="http://schemas.openxmlformats.org/officeDocument/2006/relationships/font" Target="fonts/Raleway-regular.fntdata"/><Relationship Id="rId53" Type="http://schemas.openxmlformats.org/officeDocument/2006/relationships/font" Target="fonts/Raleway-boldItalic.fntdata"/><Relationship Id="rId52" Type="http://schemas.openxmlformats.org/officeDocument/2006/relationships/font" Target="fonts/Raleway-italic.fntdata"/><Relationship Id="rId11" Type="http://schemas.openxmlformats.org/officeDocument/2006/relationships/slide" Target="slides/slide6.xml"/><Relationship Id="rId55" Type="http://schemas.openxmlformats.org/officeDocument/2006/relationships/font" Target="fonts/Lato-bold.fntdata"/><Relationship Id="rId10" Type="http://schemas.openxmlformats.org/officeDocument/2006/relationships/slide" Target="slides/slide5.xml"/><Relationship Id="rId54" Type="http://schemas.openxmlformats.org/officeDocument/2006/relationships/font" Target="fonts/Lato-regular.fntdata"/><Relationship Id="rId13" Type="http://schemas.openxmlformats.org/officeDocument/2006/relationships/slide" Target="slides/slide8.xml"/><Relationship Id="rId57" Type="http://schemas.openxmlformats.org/officeDocument/2006/relationships/font" Target="fonts/Lato-boldItalic.fntdata"/><Relationship Id="rId12" Type="http://schemas.openxmlformats.org/officeDocument/2006/relationships/slide" Target="slides/slide7.xml"/><Relationship Id="rId56" Type="http://schemas.openxmlformats.org/officeDocument/2006/relationships/font" Target="fonts/La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5e0eeb3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75e0eeb3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5e0eeb39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75e0eeb39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9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311708" y="1506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Optimize Your Amazon Sales Page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2209950" y="3559175"/>
            <a:ext cx="4724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Andre Gonzalez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727650" y="6027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Book Titles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727650" y="1853850"/>
            <a:ext cx="22800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Finding You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Things We Never Got Over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Behind the Net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Heartless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Pucking Around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Never Give Your Heart to a Hookup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Happy Place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Knot So Lucky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That One Night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" sz="1012"/>
              <a:t>Right Man, Right Time</a:t>
            </a:r>
            <a:endParaRPr sz="1012"/>
          </a:p>
        </p:txBody>
      </p:sp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3699850" y="1853850"/>
            <a:ext cx="22800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Strange Weather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The Fervor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Killing Season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Our Mother in the Lake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Dead End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Emergency Broadcast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Outbreak Chaos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A Dark Breed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The Exorcist’s House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" sz="1012"/>
              <a:t>Decaying Haven</a:t>
            </a:r>
            <a:endParaRPr sz="1012"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6169675" y="1853850"/>
            <a:ext cx="22800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King of Battle and Blood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Zodiac Academy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The Modern Girl’s Guide to Magic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Trial of the Sun Queen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Kingdom of Ash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Lady of Darkness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Rule to the Aurora King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The House Witch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012"/>
              <a:t>A Prince So Cruel</a:t>
            </a:r>
            <a:endParaRPr sz="1012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" sz="1012"/>
              <a:t>A Deal with the Elf King</a:t>
            </a:r>
            <a:endParaRPr sz="1012"/>
          </a:p>
        </p:txBody>
      </p:sp>
      <p:sp>
        <p:nvSpPr>
          <p:cNvPr id="159" name="Google Shape;159;p22"/>
          <p:cNvSpPr txBox="1"/>
          <p:nvPr/>
        </p:nvSpPr>
        <p:spPr>
          <a:xfrm>
            <a:off x="727650" y="1423100"/>
            <a:ext cx="2235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Genre A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3699850" y="1423100"/>
            <a:ext cx="2235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Genre B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6169675" y="1423100"/>
            <a:ext cx="2235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Genre C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727650" y="5650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Use Subtitles</a:t>
            </a: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400" y="1340550"/>
            <a:ext cx="46767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400" y="1694225"/>
            <a:ext cx="602932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400" y="2065700"/>
            <a:ext cx="706755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975" y="2493488"/>
            <a:ext cx="716280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400" y="3245125"/>
            <a:ext cx="63436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7400" y="3678975"/>
            <a:ext cx="68961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727650" y="539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Covers</a:t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727650" y="14412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Do not stick out!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Blend in…</a:t>
            </a:r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2788" y="2342825"/>
            <a:ext cx="227647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499" y="0"/>
            <a:ext cx="6876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452" y="0"/>
            <a:ext cx="7312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674" y="0"/>
            <a:ext cx="69575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Blurbs</a:t>
            </a:r>
            <a:endParaRPr/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en"/>
              <a:t>Read as many blurbs as you can…then read 100 more!</a:t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713" y="28253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685800" y="5650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Travel</a:t>
            </a:r>
            <a:endParaRPr/>
          </a:p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502600"/>
            <a:ext cx="7772400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729450" y="5838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Romance</a:t>
            </a:r>
            <a:endParaRPr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500" y="1762125"/>
            <a:ext cx="784860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727650" y="539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Space Opera</a:t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713" y="1790700"/>
            <a:ext cx="7648575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7650" y="5838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727650" y="1344075"/>
            <a:ext cx="7688700" cy="29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Co-Owner of M4L Publishing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20 books of my own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2021 RMFW Indie Writer of the Year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Seven years experience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7395" y="1165750"/>
            <a:ext cx="2352250" cy="3136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Moving down the Amazon Page</a:t>
            </a:r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375" y="2544813"/>
            <a:ext cx="25908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470" y="0"/>
            <a:ext cx="86810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/>
          <p:nvPr/>
        </p:nvSpPr>
        <p:spPr>
          <a:xfrm>
            <a:off x="470350" y="1046300"/>
            <a:ext cx="6117000" cy="1953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A+ Content</a:t>
            </a:r>
            <a:endParaRPr/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Provide a visual for readers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"/>
              <a:t>BookBrush has the templates!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Dozens of images in seconds! - Instant Mockups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Custom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Boxset images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Movie trailers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A+ Content</a:t>
            </a:r>
            <a:endParaRPr/>
          </a:p>
        </p:txBody>
      </p:sp>
      <p:pic>
        <p:nvPicPr>
          <p:cNvPr id="244" name="Google Shape;24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863" y="28266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5263" y="536650"/>
            <a:ext cx="332422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727650" y="5657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50" y="0"/>
            <a:ext cx="76886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48" y="0"/>
            <a:ext cx="66148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600" y="0"/>
            <a:ext cx="6549974" cy="50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75" y="0"/>
            <a:ext cx="72983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350" y="0"/>
            <a:ext cx="62256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/>
          <p:nvPr>
            <p:ph type="title"/>
          </p:nvPr>
        </p:nvSpPr>
        <p:spPr>
          <a:xfrm>
            <a:off x="641550" y="5524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Where to access A+ content</a:t>
            </a:r>
            <a:endParaRPr/>
          </a:p>
        </p:txBody>
      </p:sp>
      <p:sp>
        <p:nvSpPr>
          <p:cNvPr id="280" name="Google Shape;280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81" name="Google Shape;28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" y="1313388"/>
            <a:ext cx="9144000" cy="348387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0"/>
          <p:cNvSpPr/>
          <p:nvPr/>
        </p:nvSpPr>
        <p:spPr>
          <a:xfrm>
            <a:off x="6656350" y="1404250"/>
            <a:ext cx="1940700" cy="6747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438" y="1121975"/>
            <a:ext cx="7629525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Sales Funnel</a:t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842625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5131125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Ad/Marketing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2915900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 Package (cover + blurb)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7048350" y="2132425"/>
            <a:ext cx="1369800" cy="1257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Landing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2388788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6557225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4537563" y="2635525"/>
            <a:ext cx="408600" cy="25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842625" y="3837600"/>
            <a:ext cx="73659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four must be in sync!</a:t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93" name="Google Shape;2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3348"/>
            <a:ext cx="9143998" cy="28568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/>
          <p:nvPr/>
        </p:nvSpPr>
        <p:spPr>
          <a:xfrm>
            <a:off x="7849600" y="1222125"/>
            <a:ext cx="1294500" cy="326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00" name="Google Shape;300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01" name="Google Shape;30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6554"/>
            <a:ext cx="9143998" cy="343039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/>
          <p:nvPr/>
        </p:nvSpPr>
        <p:spPr>
          <a:xfrm>
            <a:off x="4106600" y="3684000"/>
            <a:ext cx="966300" cy="4080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08" name="Google Shape;308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7067"/>
            <a:ext cx="9144001" cy="4549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16" name="Google Shape;31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9593"/>
            <a:ext cx="9144001" cy="368431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5"/>
          <p:cNvSpPr/>
          <p:nvPr/>
        </p:nvSpPr>
        <p:spPr>
          <a:xfrm>
            <a:off x="8201300" y="3087350"/>
            <a:ext cx="835200" cy="2889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7983175" y="840700"/>
            <a:ext cx="1160700" cy="2889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Moving down the Amazon Page</a:t>
            </a:r>
            <a:endParaRPr/>
          </a:p>
        </p:txBody>
      </p:sp>
      <p:pic>
        <p:nvPicPr>
          <p:cNvPr id="324" name="Google Shape;32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288" y="225716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151" y="0"/>
            <a:ext cx="6876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35" name="Google Shape;335;p4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" y="617685"/>
            <a:ext cx="9144000" cy="414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/>
          <p:nvPr>
            <p:ph type="title"/>
          </p:nvPr>
        </p:nvSpPr>
        <p:spPr>
          <a:xfrm>
            <a:off x="727650" y="5901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Where to edit?</a:t>
            </a:r>
            <a:endParaRPr/>
          </a:p>
        </p:txBody>
      </p:sp>
      <p:pic>
        <p:nvPicPr>
          <p:cNvPr id="342" name="Google Shape;34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925" y="1125325"/>
            <a:ext cx="7303876" cy="38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48" name="Google Shape;348;p5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49" name="Google Shape;34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450" y="0"/>
            <a:ext cx="7688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55" name="Google Shape;355;p5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56" name="Google Shape;35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4" y="0"/>
            <a:ext cx="91384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Landing Page</a:t>
            </a:r>
            <a:endParaRPr/>
          </a:p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Amazon Sales Page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Direct Sales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Reader Magnet Landing Pages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Indie and Trad authors can edit with Author Central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1863" y="2376388"/>
            <a:ext cx="2162175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62" name="Google Shape;362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63" name="Google Shape;36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450" y="0"/>
            <a:ext cx="7688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69" name="Google Shape;369;p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70" name="Google Shape;37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242" y="0"/>
            <a:ext cx="81815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Always double check!</a:t>
            </a:r>
            <a:endParaRPr/>
          </a:p>
        </p:txBody>
      </p:sp>
      <p:sp>
        <p:nvSpPr>
          <p:cNvPr id="376" name="Google Shape;376;p5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en"/>
              <a:t>Check back 24 hours later to make sure everything is displaying how you intended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82" name="Google Shape;382;p5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83" name="Google Shape;38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075" y="0"/>
            <a:ext cx="79382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5"/>
          <p:cNvSpPr/>
          <p:nvPr/>
        </p:nvSpPr>
        <p:spPr>
          <a:xfrm>
            <a:off x="803200" y="2101375"/>
            <a:ext cx="1670400" cy="38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5"/>
          <p:cNvSpPr/>
          <p:nvPr/>
        </p:nvSpPr>
        <p:spPr>
          <a:xfrm>
            <a:off x="585075" y="4137850"/>
            <a:ext cx="8011800" cy="789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/>
          <p:nvPr>
            <p:ph type="title"/>
          </p:nvPr>
        </p:nvSpPr>
        <p:spPr>
          <a:xfrm>
            <a:off x="729450" y="14002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Questions</a:t>
            </a:r>
            <a:endParaRPr/>
          </a:p>
        </p:txBody>
      </p:sp>
      <p:pic>
        <p:nvPicPr>
          <p:cNvPr id="391" name="Google Shape;39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425" y="20286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 txBox="1"/>
          <p:nvPr/>
        </p:nvSpPr>
        <p:spPr>
          <a:xfrm>
            <a:off x="3300725" y="4265000"/>
            <a:ext cx="47742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andregonzalezauthor@gmail.com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727650" y="563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Author Central - author.amazon.com</a:t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450" y="1420550"/>
            <a:ext cx="7604802" cy="33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2000"/>
              <a:t>Profile - Author Bio (multi languages), Headshot, Amazon profile link, view author page in all markets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 sz="2000"/>
              <a:t>Books - Claim your titles, Edit book page details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 sz="2000"/>
              <a:t>Reports + Marketing - Amazon follower count, sales rank, reviews, book recommendations on author page</a:t>
            </a:r>
            <a:endParaRPr sz="2000"/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450" y="515800"/>
            <a:ext cx="617220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can you control?</a:t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Blurb (if self-published)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Editorial Reviews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From the Author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From the Inside Flap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From the Back Cover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More on all of this to come!</a:t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3950" y="1735800"/>
            <a:ext cx="2331050" cy="23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Book Package</a:t>
            </a:r>
            <a:endParaRPr/>
          </a:p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81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5"/>
              <a:buChar char="-"/>
            </a:pPr>
            <a:r>
              <a:rPr lang="en" sz="1405"/>
              <a:t>Book Title</a:t>
            </a:r>
            <a:endParaRPr sz="1405"/>
          </a:p>
          <a:p>
            <a:pPr indent="-31781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5"/>
              <a:buChar char="-"/>
            </a:pPr>
            <a:r>
              <a:rPr lang="en" sz="1405"/>
              <a:t>Cover</a:t>
            </a:r>
            <a:endParaRPr sz="1405"/>
          </a:p>
          <a:p>
            <a:pPr indent="-317817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5"/>
              <a:buChar char="-"/>
            </a:pPr>
            <a:r>
              <a:rPr lang="en" sz="1405"/>
              <a:t>Blurb</a:t>
            </a:r>
            <a:endParaRPr sz="14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405"/>
              <a:t>Readers see these three things first!</a:t>
            </a:r>
            <a:endParaRPr sz="140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405"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0938" y="2449338"/>
            <a:ext cx="2295525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13" y="0"/>
            <a:ext cx="87421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/>
          <p:nvPr/>
        </p:nvSpPr>
        <p:spPr>
          <a:xfrm>
            <a:off x="2159725" y="1900400"/>
            <a:ext cx="4873450" cy="1915475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200925" y="36850"/>
            <a:ext cx="1757825" cy="2692550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2224825" y="36850"/>
            <a:ext cx="4199175" cy="437950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