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2" r:id="rId1"/>
  </p:sldMasterIdLst>
  <p:sldIdLst>
    <p:sldId id="256" r:id="rId2"/>
    <p:sldId id="257" r:id="rId3"/>
    <p:sldId id="258" r:id="rId4"/>
    <p:sldId id="260" r:id="rId5"/>
    <p:sldId id="259" r:id="rId6"/>
    <p:sldId id="261" r:id="rId7"/>
    <p:sldId id="262" r:id="rId8"/>
    <p:sldId id="263" r:id="rId9"/>
    <p:sldId id="264" r:id="rId10"/>
    <p:sldId id="266" r:id="rId11"/>
    <p:sldId id="265" r:id="rId12"/>
    <p:sldId id="267" r:id="rId13"/>
    <p:sldId id="268" r:id="rId14"/>
    <p:sldId id="269" r:id="rId15"/>
    <p:sldId id="274" r:id="rId16"/>
    <p:sldId id="270" r:id="rId17"/>
    <p:sldId id="271" r:id="rId18"/>
    <p:sldId id="272" r:id="rId19"/>
    <p:sldId id="281" r:id="rId20"/>
    <p:sldId id="273" r:id="rId21"/>
    <p:sldId id="275" r:id="rId22"/>
    <p:sldId id="282" r:id="rId23"/>
    <p:sldId id="283" r:id="rId24"/>
    <p:sldId id="284" r:id="rId25"/>
    <p:sldId id="285" r:id="rId26"/>
    <p:sldId id="276" r:id="rId27"/>
    <p:sldId id="277" r:id="rId28"/>
    <p:sldId id="278" r:id="rId29"/>
    <p:sldId id="279" r:id="rId30"/>
    <p:sldId id="289" r:id="rId31"/>
    <p:sldId id="290" r:id="rId32"/>
    <p:sldId id="291" r:id="rId33"/>
    <p:sldId id="292" r:id="rId34"/>
    <p:sldId id="293" r:id="rId35"/>
    <p:sldId id="294" r:id="rId36"/>
    <p:sldId id="295" r:id="rId37"/>
    <p:sldId id="296" r:id="rId38"/>
    <p:sldId id="286" r:id="rId39"/>
    <p:sldId id="297" r:id="rId40"/>
    <p:sldId id="287" r:id="rId41"/>
    <p:sldId id="2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9/21/24</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361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9/21/24</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5313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9/21/24</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5777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9/21/24</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7343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9/21/24</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931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9/21/24</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2030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9/21/24</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789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9/21/24</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5548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9/21/24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2818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9/21/24</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844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9/21/24</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3918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9/21/24</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3836016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71" r:id="rId6"/>
    <p:sldLayoutId id="2147483966" r:id="rId7"/>
    <p:sldLayoutId id="2147483967" r:id="rId8"/>
    <p:sldLayoutId id="2147483968" r:id="rId9"/>
    <p:sldLayoutId id="2147483970" r:id="rId10"/>
    <p:sldLayoutId id="21474839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287DFBF2-49F6-42E9-A0A3-263E1B29E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61" name="Freeform: Shape 60">
            <a:extLst>
              <a:ext uri="{FF2B5EF4-FFF2-40B4-BE49-F238E27FC236}">
                <a16:creationId xmlns:a16="http://schemas.microsoft.com/office/drawing/2014/main" id="{C084923C-448A-46B2-AFC6-DA8BCDAAA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63" name="Freeform: Shape 6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p:nvSpPr>
          <p:cNvPr id="65" name="Freeform: Shape 6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dirty="0"/>
          </a:p>
        </p:txBody>
      </p:sp>
      <p:sp useBgFill="1">
        <p:nvSpPr>
          <p:cNvPr id="67" name="Rectangle 66">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39B4A4-324F-95B6-7D53-CADD6837C007}"/>
              </a:ext>
            </a:extLst>
          </p:cNvPr>
          <p:cNvSpPr>
            <a:spLocks noGrp="1"/>
          </p:cNvSpPr>
          <p:nvPr>
            <p:ph type="ctrTitle"/>
          </p:nvPr>
        </p:nvSpPr>
        <p:spPr>
          <a:xfrm>
            <a:off x="2042579" y="798987"/>
            <a:ext cx="4184101" cy="2630014"/>
          </a:xfrm>
        </p:spPr>
        <p:txBody>
          <a:bodyPr>
            <a:noAutofit/>
          </a:bodyPr>
          <a:lstStyle/>
          <a:p>
            <a:r>
              <a:rPr lang="en-US" sz="5400" b="1" dirty="0">
                <a:latin typeface="Narkisim" panose="020E0502050101010101" pitchFamily="34" charset="-79"/>
                <a:cs typeface="Narkisim" panose="020E0502050101010101" pitchFamily="34" charset="-79"/>
              </a:rPr>
              <a:t>Serial Fiction</a:t>
            </a:r>
          </a:p>
        </p:txBody>
      </p:sp>
      <p:sp>
        <p:nvSpPr>
          <p:cNvPr id="3" name="Subtitle 2">
            <a:extLst>
              <a:ext uri="{FF2B5EF4-FFF2-40B4-BE49-F238E27FC236}">
                <a16:creationId xmlns:a16="http://schemas.microsoft.com/office/drawing/2014/main" id="{3BAE55A8-029F-DACD-CDE0-7B5341D5669D}"/>
              </a:ext>
            </a:extLst>
          </p:cNvPr>
          <p:cNvSpPr>
            <a:spLocks noGrp="1"/>
          </p:cNvSpPr>
          <p:nvPr>
            <p:ph type="subTitle" idx="1"/>
          </p:nvPr>
        </p:nvSpPr>
        <p:spPr>
          <a:xfrm>
            <a:off x="2042579" y="3676373"/>
            <a:ext cx="4584301" cy="978010"/>
          </a:xfrm>
        </p:spPr>
        <p:txBody>
          <a:bodyPr>
            <a:normAutofit fontScale="77500" lnSpcReduction="20000"/>
          </a:bodyPr>
          <a:lstStyle/>
          <a:p>
            <a:r>
              <a:rPr lang="en-US" b="1" dirty="0">
                <a:latin typeface="Garamond" panose="02020404030301010803" pitchFamily="18" charset="0"/>
              </a:rPr>
              <a:t>ZJ Czupor</a:t>
            </a:r>
          </a:p>
          <a:p>
            <a:r>
              <a:rPr lang="en-US" sz="1200" dirty="0">
                <a:latin typeface="Garamond" panose="02020404030301010803" pitchFamily="18" charset="0"/>
              </a:rPr>
              <a:t>Rocky Mountain fiction Writers’ </a:t>
            </a:r>
          </a:p>
          <a:p>
            <a:r>
              <a:rPr lang="en-US" sz="1200" dirty="0">
                <a:latin typeface="Garamond" panose="02020404030301010803" pitchFamily="18" charset="0"/>
              </a:rPr>
              <a:t>gold conference</a:t>
            </a:r>
          </a:p>
          <a:p>
            <a:r>
              <a:rPr lang="en-US" sz="1200" dirty="0">
                <a:latin typeface="Garamond" panose="02020404030301010803" pitchFamily="18" charset="0"/>
              </a:rPr>
              <a:t>Sept. 29, 2024</a:t>
            </a:r>
          </a:p>
        </p:txBody>
      </p:sp>
      <p:sp>
        <p:nvSpPr>
          <p:cNvPr id="69" name="Oval 6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Freeform: Shape 70">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Freeform: Shape 72">
            <a:extLst>
              <a:ext uri="{FF2B5EF4-FFF2-40B4-BE49-F238E27FC236}">
                <a16:creationId xmlns:a16="http://schemas.microsoft.com/office/drawing/2014/main" id="{8D5FEEA0-2150-4CF8-BFBE-E1CE7B1A2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5"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76" name="Freeform: Shape 75">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82"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4" name="Graphic 212">
            <a:extLst>
              <a:ext uri="{FF2B5EF4-FFF2-40B4-BE49-F238E27FC236}">
                <a16:creationId xmlns:a16="http://schemas.microsoft.com/office/drawing/2014/main" id="{35BEC8E5-2B02-4F67-8747-30EB3C1BA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6" name="Oval 85">
            <a:extLst>
              <a:ext uri="{FF2B5EF4-FFF2-40B4-BE49-F238E27FC236}">
                <a16:creationId xmlns:a16="http://schemas.microsoft.com/office/drawing/2014/main" id="{DA3820AF-2A30-4E60-818E-56DDA937A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1727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B76E-583F-7491-6361-D90597DEF6F5}"/>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C5248DE4-F1CF-51F3-CC81-1F304FDA1C54}"/>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RUSSIA</a:t>
            </a:r>
            <a:r>
              <a:rPr lang="en-US" dirty="0">
                <a:latin typeface="Narkisim" panose="020E0502050101010101" pitchFamily="34" charset="-79"/>
                <a:cs typeface="Narkisim" panose="020E0502050101010101" pitchFamily="34" charset="-79"/>
              </a:rPr>
              <a:t>-- </a:t>
            </a:r>
          </a:p>
          <a:p>
            <a:r>
              <a:rPr lang="en-US" dirty="0">
                <a:latin typeface="Narkisim" panose="020E0502050101010101" pitchFamily="34" charset="-79"/>
                <a:cs typeface="Narkisim" panose="020E0502050101010101" pitchFamily="34" charset="-79"/>
              </a:rPr>
              <a:t>Leo Tolstoy, </a:t>
            </a:r>
            <a:r>
              <a:rPr lang="en-US" i="1" dirty="0">
                <a:latin typeface="Narkisim" panose="020E0502050101010101" pitchFamily="34" charset="-79"/>
                <a:cs typeface="Narkisim" panose="020E0502050101010101" pitchFamily="34" charset="-79"/>
              </a:rPr>
              <a:t>Anna Karenina </a:t>
            </a:r>
            <a:r>
              <a:rPr lang="en-US" dirty="0">
                <a:latin typeface="Narkisim" panose="020E0502050101010101" pitchFamily="34" charset="-79"/>
                <a:cs typeface="Narkisim" panose="020E0502050101010101" pitchFamily="34" charset="-79"/>
              </a:rPr>
              <a:t>(1873-1877)</a:t>
            </a:r>
          </a:p>
          <a:p>
            <a:r>
              <a:rPr lang="en-US" dirty="0">
                <a:latin typeface="Narkisim" panose="020E0502050101010101" pitchFamily="34" charset="-79"/>
                <a:cs typeface="Narkisim" panose="020E0502050101010101" pitchFamily="34" charset="-79"/>
              </a:rPr>
              <a:t>Fyodor Dostoevsky, </a:t>
            </a:r>
            <a:r>
              <a:rPr lang="en-US" i="1" dirty="0">
                <a:latin typeface="Narkisim" panose="020E0502050101010101" pitchFamily="34" charset="-79"/>
                <a:cs typeface="Narkisim" panose="020E0502050101010101" pitchFamily="34" charset="-79"/>
              </a:rPr>
              <a:t>Crime &amp; Punishment </a:t>
            </a:r>
            <a:r>
              <a:rPr lang="en-US" dirty="0">
                <a:latin typeface="Narkisim" panose="020E0502050101010101" pitchFamily="34" charset="-79"/>
                <a:cs typeface="Narkisim" panose="020E0502050101010101" pitchFamily="34" charset="-79"/>
              </a:rPr>
              <a:t>(1866)</a:t>
            </a:r>
          </a:p>
          <a:p>
            <a:endParaRPr lang="en-US"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ITALY—</a:t>
            </a:r>
          </a:p>
          <a:p>
            <a:pPr marL="0" indent="0">
              <a:buNone/>
            </a:pPr>
            <a:r>
              <a:rPr lang="en-US" dirty="0">
                <a:latin typeface="Narkisim" panose="020E0502050101010101" pitchFamily="34" charset="-79"/>
                <a:cs typeface="Narkisim" panose="020E0502050101010101" pitchFamily="34" charset="-79"/>
              </a:rPr>
              <a:t>Carlo </a:t>
            </a:r>
            <a:r>
              <a:rPr lang="en-US" dirty="0" err="1">
                <a:latin typeface="Narkisim" panose="020E0502050101010101" pitchFamily="34" charset="-79"/>
                <a:cs typeface="Narkisim" panose="020E0502050101010101" pitchFamily="34" charset="-79"/>
              </a:rPr>
              <a:t>Collodi</a:t>
            </a:r>
            <a:r>
              <a:rPr lang="en-US" dirty="0">
                <a:latin typeface="Narkisim" panose="020E0502050101010101" pitchFamily="34" charset="-79"/>
                <a:cs typeface="Narkisim" panose="020E0502050101010101" pitchFamily="34" charset="-79"/>
              </a:rPr>
              <a:t>, </a:t>
            </a:r>
            <a:r>
              <a:rPr lang="en-US" i="1" dirty="0">
                <a:latin typeface="Narkisim" panose="020E0502050101010101" pitchFamily="34" charset="-79"/>
                <a:cs typeface="Narkisim" panose="020E0502050101010101" pitchFamily="34" charset="-79"/>
              </a:rPr>
              <a:t>The Adventures of Pinocchio </a:t>
            </a:r>
            <a:r>
              <a:rPr lang="en-US" dirty="0">
                <a:latin typeface="Narkisim" panose="020E0502050101010101" pitchFamily="34" charset="-79"/>
                <a:cs typeface="Narkisim" panose="020E0502050101010101" pitchFamily="34" charset="-79"/>
              </a:rPr>
              <a:t>(1881)</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FRANCE, CHINA, JAPAN, POLAND </a:t>
            </a:r>
          </a:p>
        </p:txBody>
      </p:sp>
    </p:spTree>
    <p:extLst>
      <p:ext uri="{BB962C8B-B14F-4D97-AF65-F5344CB8AC3E}">
        <p14:creationId xmlns:p14="http://schemas.microsoft.com/office/powerpoint/2010/main" val="248710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2352-4A72-86CB-5A62-8CCB8E2194DC}"/>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98A4AF7-8A94-AC63-69B1-F928EAE01FB4}"/>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UNITED STATES </a:t>
            </a:r>
            <a:r>
              <a:rPr lang="en-US" dirty="0">
                <a:latin typeface="Narkisim" panose="020E0502050101010101" pitchFamily="34" charset="-79"/>
                <a:cs typeface="Narkisim" panose="020E0502050101010101" pitchFamily="34" charset="-79"/>
              </a:rPr>
              <a:t>–</a:t>
            </a:r>
          </a:p>
          <a:p>
            <a:pPr marL="0" indent="0">
              <a:buNone/>
            </a:pPr>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Harriet Beecher Stowe, </a:t>
            </a:r>
            <a:r>
              <a:rPr lang="en-US" i="1" dirty="0">
                <a:latin typeface="Narkisim" panose="020E0502050101010101" pitchFamily="34" charset="-79"/>
                <a:cs typeface="Narkisim" panose="020E0502050101010101" pitchFamily="34" charset="-79"/>
              </a:rPr>
              <a:t>Uncle Tom’s Cabin </a:t>
            </a:r>
            <a:r>
              <a:rPr lang="en-US" dirty="0">
                <a:latin typeface="Narkisim" panose="020E0502050101010101" pitchFamily="34" charset="-79"/>
                <a:cs typeface="Narkisim" panose="020E0502050101010101" pitchFamily="34" charset="-79"/>
              </a:rPr>
              <a:t>(1851)</a:t>
            </a:r>
          </a:p>
          <a:p>
            <a:r>
              <a:rPr lang="en-US" dirty="0">
                <a:latin typeface="Narkisim" panose="020E0502050101010101" pitchFamily="34" charset="-79"/>
                <a:cs typeface="Narkisim" panose="020E0502050101010101" pitchFamily="34" charset="-79"/>
              </a:rPr>
              <a:t>Mark Twain, </a:t>
            </a:r>
            <a:r>
              <a:rPr lang="en-US" i="1" dirty="0" err="1">
                <a:latin typeface="Narkisim" panose="020E0502050101010101" pitchFamily="34" charset="-79"/>
                <a:cs typeface="Narkisim" panose="020E0502050101010101" pitchFamily="34" charset="-79"/>
              </a:rPr>
              <a:t>Pudd’nhead</a:t>
            </a:r>
            <a:r>
              <a:rPr lang="en-US" i="1" dirty="0">
                <a:latin typeface="Narkisim" panose="020E0502050101010101" pitchFamily="34" charset="-79"/>
                <a:cs typeface="Narkisim" panose="020E0502050101010101" pitchFamily="34" charset="-79"/>
              </a:rPr>
              <a:t> Wilson </a:t>
            </a:r>
            <a:r>
              <a:rPr lang="en-US" dirty="0">
                <a:latin typeface="Narkisim" panose="020E0502050101010101" pitchFamily="34" charset="-79"/>
                <a:cs typeface="Narkisim" panose="020E0502050101010101" pitchFamily="34" charset="-79"/>
              </a:rPr>
              <a:t>(1893)</a:t>
            </a:r>
          </a:p>
          <a:p>
            <a:r>
              <a:rPr lang="en-US" dirty="0">
                <a:latin typeface="Narkisim" panose="020E0502050101010101" pitchFamily="34" charset="-79"/>
                <a:cs typeface="Narkisim" panose="020E0502050101010101" pitchFamily="34" charset="-79"/>
              </a:rPr>
              <a:t>Upton Sinclair, </a:t>
            </a:r>
            <a:r>
              <a:rPr lang="en-US" i="1" dirty="0">
                <a:latin typeface="Narkisim" panose="020E0502050101010101" pitchFamily="34" charset="-79"/>
                <a:cs typeface="Narkisim" panose="020E0502050101010101" pitchFamily="34" charset="-79"/>
              </a:rPr>
              <a:t>The Jungle </a:t>
            </a:r>
            <a:r>
              <a:rPr lang="en-US" dirty="0">
                <a:latin typeface="Narkisim" panose="020E0502050101010101" pitchFamily="34" charset="-79"/>
                <a:cs typeface="Narkisim" panose="020E0502050101010101" pitchFamily="34" charset="-79"/>
              </a:rPr>
              <a:t>(1905)</a:t>
            </a:r>
          </a:p>
          <a:p>
            <a:endParaRPr lang="en-US" dirty="0"/>
          </a:p>
        </p:txBody>
      </p:sp>
    </p:spTree>
    <p:extLst>
      <p:ext uri="{BB962C8B-B14F-4D97-AF65-F5344CB8AC3E}">
        <p14:creationId xmlns:p14="http://schemas.microsoft.com/office/powerpoint/2010/main" val="7641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31E5-AC61-7C4B-8AA4-E8C9B14F6787}"/>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3EB7EBE5-E609-CD40-8F08-F40FFD9C6F2A}"/>
              </a:ext>
            </a:extLst>
          </p:cNvPr>
          <p:cNvSpPr>
            <a:spLocks noGrp="1"/>
          </p:cNvSpPr>
          <p:nvPr>
            <p:ph idx="1"/>
          </p:nvPr>
        </p:nvSpPr>
        <p:spPr/>
        <p:txBody>
          <a:bodyPr/>
          <a:lstStyle/>
          <a:p>
            <a:pPr marL="0" indent="0">
              <a:buNone/>
            </a:pPr>
            <a:r>
              <a:rPr lang="en-US" dirty="0">
                <a:latin typeface="Narkisim" panose="020E0502050101010101" pitchFamily="34" charset="-79"/>
                <a:cs typeface="Narkisim" panose="020E0502050101010101" pitchFamily="34" charset="-79"/>
              </a:rPr>
              <a:t>Film industry discovered popularity of serials</a:t>
            </a:r>
          </a:p>
          <a:p>
            <a:r>
              <a:rPr lang="en-US" dirty="0">
                <a:latin typeface="Narkisim" panose="020E0502050101010101" pitchFamily="34" charset="-79"/>
                <a:cs typeface="Narkisim" panose="020E0502050101010101" pitchFamily="34" charset="-79"/>
              </a:rPr>
              <a:t>1912 </a:t>
            </a:r>
            <a:r>
              <a:rPr lang="en-US" i="1" dirty="0">
                <a:latin typeface="Narkisim" panose="020E0502050101010101" pitchFamily="34" charset="-79"/>
                <a:cs typeface="Narkisim" panose="020E0502050101010101" pitchFamily="34" charset="-79"/>
              </a:rPr>
              <a:t>What Happened to Mary</a:t>
            </a:r>
          </a:p>
          <a:p>
            <a:r>
              <a:rPr lang="en-US" dirty="0">
                <a:latin typeface="Narkisim" panose="020E0502050101010101" pitchFamily="34" charset="-79"/>
                <a:cs typeface="Narkisim" panose="020E0502050101010101" pitchFamily="34" charset="-79"/>
              </a:rPr>
              <a:t>1914 </a:t>
            </a:r>
            <a:r>
              <a:rPr lang="en-US" i="1" dirty="0">
                <a:latin typeface="Narkisim" panose="020E0502050101010101" pitchFamily="34" charset="-79"/>
                <a:cs typeface="Narkisim" panose="020E0502050101010101" pitchFamily="34" charset="-79"/>
              </a:rPr>
              <a:t>The Perils of Pauline</a:t>
            </a:r>
          </a:p>
          <a:p>
            <a:endParaRPr lang="en-US" dirty="0"/>
          </a:p>
        </p:txBody>
      </p:sp>
      <p:pic>
        <p:nvPicPr>
          <p:cNvPr id="5" name="Picture 4" descr="A person climbing a mountain&#10;&#10;Description automatically generated">
            <a:extLst>
              <a:ext uri="{FF2B5EF4-FFF2-40B4-BE49-F238E27FC236}">
                <a16:creationId xmlns:a16="http://schemas.microsoft.com/office/drawing/2014/main" id="{F6546802-A877-953F-0836-7B90DC860EF0}"/>
              </a:ext>
            </a:extLst>
          </p:cNvPr>
          <p:cNvPicPr>
            <a:picLocks noChangeAspect="1"/>
          </p:cNvPicPr>
          <p:nvPr/>
        </p:nvPicPr>
        <p:blipFill>
          <a:blip r:embed="rId2"/>
          <a:stretch>
            <a:fillRect/>
          </a:stretch>
        </p:blipFill>
        <p:spPr>
          <a:xfrm>
            <a:off x="5502446" y="2323435"/>
            <a:ext cx="5359143" cy="4019357"/>
          </a:xfrm>
          <a:prstGeom prst="rect">
            <a:avLst/>
          </a:prstGeom>
        </p:spPr>
      </p:pic>
    </p:spTree>
    <p:extLst>
      <p:ext uri="{BB962C8B-B14F-4D97-AF65-F5344CB8AC3E}">
        <p14:creationId xmlns:p14="http://schemas.microsoft.com/office/powerpoint/2010/main" val="33604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0A2F-7AB7-3955-24E2-3803378B1567}"/>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pic>
        <p:nvPicPr>
          <p:cNvPr id="5" name="Content Placeholder 4" descr="A poster for a movie&#10;&#10;Description automatically generated">
            <a:extLst>
              <a:ext uri="{FF2B5EF4-FFF2-40B4-BE49-F238E27FC236}">
                <a16:creationId xmlns:a16="http://schemas.microsoft.com/office/drawing/2014/main" id="{F1FF6A75-F6D5-DB6E-5AE6-7B0C33144FFD}"/>
              </a:ext>
            </a:extLst>
          </p:cNvPr>
          <p:cNvPicPr>
            <a:picLocks noGrp="1" noChangeAspect="1"/>
          </p:cNvPicPr>
          <p:nvPr>
            <p:ph idx="1"/>
          </p:nvPr>
        </p:nvPicPr>
        <p:blipFill>
          <a:blip r:embed="rId2"/>
          <a:stretch>
            <a:fillRect/>
          </a:stretch>
        </p:blipFill>
        <p:spPr>
          <a:xfrm>
            <a:off x="740039" y="1690688"/>
            <a:ext cx="2877737" cy="4351338"/>
          </a:xfrm>
        </p:spPr>
      </p:pic>
      <p:sp>
        <p:nvSpPr>
          <p:cNvPr id="6" name="TextBox 5">
            <a:extLst>
              <a:ext uri="{FF2B5EF4-FFF2-40B4-BE49-F238E27FC236}">
                <a16:creationId xmlns:a16="http://schemas.microsoft.com/office/drawing/2014/main" id="{BAAB6CAD-482D-91D4-679E-75F06717BFCA}"/>
              </a:ext>
            </a:extLst>
          </p:cNvPr>
          <p:cNvSpPr txBox="1"/>
          <p:nvPr/>
        </p:nvSpPr>
        <p:spPr>
          <a:xfrm>
            <a:off x="4102443" y="1804086"/>
            <a:ext cx="7006281" cy="2554545"/>
          </a:xfrm>
          <a:prstGeom prst="rect">
            <a:avLst/>
          </a:prstGeom>
          <a:noFill/>
        </p:spPr>
        <p:txBody>
          <a:bodyPr wrap="square" rtlCol="0">
            <a:spAutoFit/>
          </a:bodyPr>
          <a:lstStyle/>
          <a:p>
            <a:r>
              <a:rPr lang="en-US" sz="2000" i="1" dirty="0">
                <a:latin typeface="Narkisim" panose="020E0502050101010101" pitchFamily="34" charset="-79"/>
                <a:cs typeface="Narkisim" panose="020E0502050101010101" pitchFamily="34" charset="-79"/>
              </a:rPr>
              <a:t>The Perils of Pauline </a:t>
            </a:r>
            <a:r>
              <a:rPr lang="en-US" sz="2000" dirty="0">
                <a:latin typeface="Narkisim" panose="020E0502050101010101" pitchFamily="34" charset="-79"/>
                <a:cs typeface="Narkisim" panose="020E0502050101010101" pitchFamily="34" charset="-79"/>
              </a:rPr>
              <a:t>by Charles W. Goddard and George B. </a:t>
            </a:r>
            <a:r>
              <a:rPr lang="en-US" sz="2000" dirty="0" err="1">
                <a:latin typeface="Narkisim" panose="020E0502050101010101" pitchFamily="34" charset="-79"/>
                <a:cs typeface="Narkisim" panose="020E0502050101010101" pitchFamily="34" charset="-79"/>
              </a:rPr>
              <a:t>Setz</a:t>
            </a:r>
            <a:endParaRPr lang="en-US" sz="2000" dirty="0">
              <a:latin typeface="Narkisim" panose="020E0502050101010101" pitchFamily="34" charset="-79"/>
              <a:cs typeface="Narkisim" panose="020E0502050101010101" pitchFamily="34" charset="-79"/>
            </a:endParaRPr>
          </a:p>
          <a:p>
            <a:r>
              <a:rPr lang="en-US" sz="2000" dirty="0">
                <a:latin typeface="Narkisim" panose="020E0502050101010101" pitchFamily="34" charset="-79"/>
                <a:cs typeface="Narkisim" panose="020E0502050101010101" pitchFamily="34" charset="-79"/>
              </a:rPr>
              <a:t>Produced by William Randolph Hearst</a:t>
            </a:r>
          </a:p>
          <a:p>
            <a:r>
              <a:rPr lang="en-US" sz="2000" dirty="0">
                <a:latin typeface="Narkisim" panose="020E0502050101010101" pitchFamily="34" charset="-79"/>
                <a:cs typeface="Narkisim" panose="020E0502050101010101" pitchFamily="34" charset="-79"/>
              </a:rPr>
              <a:t>Eclectic Film Company</a:t>
            </a:r>
          </a:p>
          <a:p>
            <a:r>
              <a:rPr lang="en-US" sz="2000" dirty="0">
                <a:latin typeface="Narkisim" panose="020E0502050101010101" pitchFamily="34" charset="-79"/>
                <a:cs typeface="Narkisim" panose="020E0502050101010101" pitchFamily="34" charset="-79"/>
              </a:rPr>
              <a:t>20 chapters in bi-weekly installments</a:t>
            </a:r>
          </a:p>
          <a:p>
            <a:endParaRPr lang="en-US" sz="2000" dirty="0">
              <a:latin typeface="Narkisim" panose="020E0502050101010101" pitchFamily="34" charset="-79"/>
              <a:cs typeface="Narkisim" panose="020E0502050101010101" pitchFamily="34" charset="-79"/>
            </a:endParaRPr>
          </a:p>
          <a:p>
            <a:r>
              <a:rPr lang="en-US" sz="2000" i="1" dirty="0">
                <a:latin typeface="Narkisim" panose="020E0502050101010101" pitchFamily="34" charset="-79"/>
                <a:cs typeface="Narkisim" panose="020E0502050101010101" pitchFamily="34" charset="-79"/>
              </a:rPr>
              <a:t>The Exploits of Elaine</a:t>
            </a:r>
          </a:p>
          <a:p>
            <a:r>
              <a:rPr lang="en-US" sz="2000" i="1" dirty="0">
                <a:latin typeface="Narkisim" panose="020E0502050101010101" pitchFamily="34" charset="-79"/>
                <a:cs typeface="Narkisim" panose="020E0502050101010101" pitchFamily="34" charset="-79"/>
              </a:rPr>
              <a:t>The Hazards of Helen</a:t>
            </a:r>
          </a:p>
          <a:p>
            <a:r>
              <a:rPr lang="en-US" sz="2000" i="1" dirty="0">
                <a:latin typeface="Narkisim" panose="020E0502050101010101" pitchFamily="34" charset="-79"/>
                <a:cs typeface="Narkisim" panose="020E0502050101010101" pitchFamily="34" charset="-79"/>
              </a:rPr>
              <a:t>The Active Life of Dolly of the Dailies</a:t>
            </a:r>
          </a:p>
        </p:txBody>
      </p:sp>
    </p:spTree>
    <p:extLst>
      <p:ext uri="{BB962C8B-B14F-4D97-AF65-F5344CB8AC3E}">
        <p14:creationId xmlns:p14="http://schemas.microsoft.com/office/powerpoint/2010/main" val="306429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D1D9-2A86-824B-4F45-572B142EBDEA}"/>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F3E03D49-C941-1F5D-B86F-AD8794BE4AA6}"/>
              </a:ext>
            </a:extLst>
          </p:cNvPr>
          <p:cNvSpPr>
            <a:spLocks noGrp="1"/>
          </p:cNvSpPr>
          <p:nvPr>
            <p:ph idx="1"/>
          </p:nvPr>
        </p:nvSpPr>
        <p:spPr/>
        <p:txBody>
          <a:bodyPr/>
          <a:lstStyle/>
          <a:p>
            <a:pPr marL="0" indent="0">
              <a:buNone/>
            </a:pPr>
            <a:r>
              <a:rPr lang="en-US" dirty="0">
                <a:latin typeface="Narkisim" panose="020E0502050101010101" pitchFamily="34" charset="-79"/>
                <a:cs typeface="Narkisim" panose="020E0502050101010101" pitchFamily="34" charset="-79"/>
              </a:rPr>
              <a:t>1920s</a:t>
            </a:r>
          </a:p>
          <a:p>
            <a:r>
              <a:rPr lang="en-US" dirty="0">
                <a:latin typeface="Narkisim" panose="020E0502050101010101" pitchFamily="34" charset="-79"/>
                <a:cs typeface="Narkisim" panose="020E0502050101010101" pitchFamily="34" charset="-79"/>
              </a:rPr>
              <a:t>Magazine sales soared and serial fiction blossomed</a:t>
            </a:r>
          </a:p>
          <a:p>
            <a:r>
              <a:rPr lang="en-US" i="1" dirty="0">
                <a:latin typeface="Narkisim" panose="020E0502050101010101" pitchFamily="34" charset="-79"/>
                <a:cs typeface="Narkisim" panose="020E0502050101010101" pitchFamily="34" charset="-79"/>
              </a:rPr>
              <a:t>Harper’s</a:t>
            </a:r>
            <a:r>
              <a:rPr lang="en-US" dirty="0">
                <a:latin typeface="Narkisim" panose="020E0502050101010101" pitchFamily="34" charset="-79"/>
                <a:cs typeface="Narkisim" panose="020E0502050101010101" pitchFamily="34" charset="-79"/>
              </a:rPr>
              <a:t> and </a:t>
            </a:r>
            <a:r>
              <a:rPr lang="en-US" i="1" dirty="0">
                <a:latin typeface="Narkisim" panose="020E0502050101010101" pitchFamily="34" charset="-79"/>
                <a:cs typeface="Narkisim" panose="020E0502050101010101" pitchFamily="34" charset="-79"/>
              </a:rPr>
              <a:t>The Atlantic</a:t>
            </a:r>
          </a:p>
          <a:p>
            <a:endParaRPr lang="en-US" i="1"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1930s – The Golden Age of Serials in film</a:t>
            </a:r>
          </a:p>
          <a:p>
            <a:r>
              <a:rPr lang="en-US" i="1" dirty="0">
                <a:latin typeface="Narkisim" panose="020E0502050101010101" pitchFamily="34" charset="-79"/>
                <a:cs typeface="Narkisim" panose="020E0502050101010101" pitchFamily="34" charset="-79"/>
              </a:rPr>
              <a:t>Little Orphan Annie, The Lone Ranger, Adventures of Superman, Perry Mason</a:t>
            </a:r>
          </a:p>
          <a:p>
            <a:r>
              <a:rPr lang="en-US" dirty="0">
                <a:latin typeface="Narkisim" panose="020E0502050101010101" pitchFamily="34" charset="-79"/>
                <a:cs typeface="Narkisim" panose="020E0502050101010101" pitchFamily="34" charset="-79"/>
              </a:rPr>
              <a:t>1937 – term “cliffhanger” applied to serial movies</a:t>
            </a:r>
          </a:p>
        </p:txBody>
      </p:sp>
    </p:spTree>
    <p:extLst>
      <p:ext uri="{BB962C8B-B14F-4D97-AF65-F5344CB8AC3E}">
        <p14:creationId xmlns:p14="http://schemas.microsoft.com/office/powerpoint/2010/main" val="421514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5878-6851-71BD-E852-0874CBFA67A6}"/>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pic>
        <p:nvPicPr>
          <p:cNvPr id="5" name="Content Placeholder 4" descr="A black sign with white text&#10;&#10;Description automatically generated">
            <a:extLst>
              <a:ext uri="{FF2B5EF4-FFF2-40B4-BE49-F238E27FC236}">
                <a16:creationId xmlns:a16="http://schemas.microsoft.com/office/drawing/2014/main" id="{2B63B61F-403F-63FA-2422-02591E335558}"/>
              </a:ext>
            </a:extLst>
          </p:cNvPr>
          <p:cNvPicPr>
            <a:picLocks noGrp="1" noChangeAspect="1"/>
          </p:cNvPicPr>
          <p:nvPr>
            <p:ph idx="1"/>
          </p:nvPr>
        </p:nvPicPr>
        <p:blipFill>
          <a:blip r:embed="rId2"/>
          <a:stretch>
            <a:fillRect/>
          </a:stretch>
        </p:blipFill>
        <p:spPr>
          <a:xfrm>
            <a:off x="2533035" y="1329070"/>
            <a:ext cx="6885073" cy="5163805"/>
          </a:xfrm>
        </p:spPr>
      </p:pic>
    </p:spTree>
    <p:extLst>
      <p:ext uri="{BB962C8B-B14F-4D97-AF65-F5344CB8AC3E}">
        <p14:creationId xmlns:p14="http://schemas.microsoft.com/office/powerpoint/2010/main" val="285184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4E65-9761-38FA-16CC-C140BE782E25}"/>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D847CE6-96AD-028B-29EC-56DC8EA67366}"/>
              </a:ext>
            </a:extLst>
          </p:cNvPr>
          <p:cNvSpPr>
            <a:spLocks noGrp="1"/>
          </p:cNvSpPr>
          <p:nvPr>
            <p:ph idx="1"/>
          </p:nvPr>
        </p:nvSpPr>
        <p:spPr/>
        <p:txBody>
          <a:bodyPr/>
          <a:lstStyle/>
          <a:p>
            <a:pPr marL="0" indent="0">
              <a:buNone/>
            </a:pPr>
            <a:r>
              <a:rPr lang="en-US" dirty="0">
                <a:latin typeface="Narkisim" panose="020E0502050101010101" pitchFamily="34" charset="-79"/>
                <a:cs typeface="Narkisim" panose="020E0502050101010101" pitchFamily="34" charset="-79"/>
              </a:rPr>
              <a:t>1940s</a:t>
            </a:r>
          </a:p>
          <a:p>
            <a:r>
              <a:rPr lang="en-US" dirty="0">
                <a:latin typeface="Narkisim" panose="020E0502050101010101" pitchFamily="34" charset="-79"/>
                <a:cs typeface="Narkisim" panose="020E0502050101010101" pitchFamily="34" charset="-79"/>
              </a:rPr>
              <a:t>BBC produced more than 400 serial plays for radio</a:t>
            </a:r>
          </a:p>
          <a:p>
            <a:r>
              <a:rPr lang="en-US" i="1" dirty="0">
                <a:latin typeface="Narkisim" panose="020E0502050101010101" pitchFamily="34" charset="-79"/>
                <a:cs typeface="Narkisim" panose="020E0502050101010101" pitchFamily="34" charset="-79"/>
              </a:rPr>
              <a:t>The Shadow, The Green Hornet, Flash Gordon, The Spider, Adventures of Captain Marvel, Batman, The Phantom, </a:t>
            </a:r>
            <a:r>
              <a:rPr lang="en-US" dirty="0">
                <a:latin typeface="Narkisim" panose="020E0502050101010101" pitchFamily="34" charset="-79"/>
                <a:cs typeface="Narkisim" panose="020E0502050101010101" pitchFamily="34" charset="-79"/>
              </a:rPr>
              <a:t>etc.</a:t>
            </a:r>
          </a:p>
          <a:p>
            <a:pPr marL="0" indent="0">
              <a:buNone/>
            </a:pPr>
            <a:r>
              <a:rPr lang="en-US" dirty="0">
                <a:latin typeface="Narkisim" panose="020E0502050101010101" pitchFamily="34" charset="-79"/>
                <a:cs typeface="Narkisim" panose="020E0502050101010101" pitchFamily="34" charset="-79"/>
              </a:rPr>
              <a:t>1950s</a:t>
            </a:r>
          </a:p>
          <a:p>
            <a:r>
              <a:rPr lang="en-US" dirty="0">
                <a:latin typeface="Narkisim" panose="020E0502050101010101" pitchFamily="34" charset="-79"/>
                <a:cs typeface="Narkisim" panose="020E0502050101010101" pitchFamily="34" charset="-79"/>
              </a:rPr>
              <a:t>Advent of TV, radio dramas began losing audience and began the emergence of daytime “soap operas”</a:t>
            </a:r>
          </a:p>
        </p:txBody>
      </p:sp>
    </p:spTree>
    <p:extLst>
      <p:ext uri="{BB962C8B-B14F-4D97-AF65-F5344CB8AC3E}">
        <p14:creationId xmlns:p14="http://schemas.microsoft.com/office/powerpoint/2010/main" val="31138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5632-CAE2-961F-88FB-CF388D238F24}"/>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AEAFC416-9FA3-5660-D8A6-DC0E700D74A7}"/>
              </a:ext>
            </a:extLst>
          </p:cNvPr>
          <p:cNvSpPr>
            <a:spLocks noGrp="1"/>
          </p:cNvSpPr>
          <p:nvPr>
            <p:ph idx="1"/>
          </p:nvPr>
        </p:nvSpPr>
        <p:spPr/>
        <p:txBody>
          <a:bodyPr/>
          <a:lstStyle/>
          <a:p>
            <a:pPr marL="0" indent="0">
              <a:buNone/>
            </a:pPr>
            <a:endParaRPr lang="en-US"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“I think people like stories that continue so they can relate to these people. They become like a family, and the viewer becomes emotionally involved. There seem to be two attitudes by viewers. One, that the stories are similar to what happened to them in real life, or two, thank goodness that isn't me.” </a:t>
            </a:r>
          </a:p>
          <a:p>
            <a:pPr marL="0" indent="0">
              <a:buNone/>
            </a:pPr>
            <a:r>
              <a:rPr lang="en-US" dirty="0">
                <a:latin typeface="Narkisim" panose="020E0502050101010101" pitchFamily="34" charset="-79"/>
                <a:cs typeface="Narkisim" panose="020E0502050101010101" pitchFamily="34" charset="-79"/>
              </a:rPr>
              <a:t>			— </a:t>
            </a:r>
            <a:r>
              <a:rPr lang="en-US" sz="2000" dirty="0">
                <a:latin typeface="Narkisim" panose="020E0502050101010101" pitchFamily="34" charset="-79"/>
                <a:cs typeface="Narkisim" panose="020E0502050101010101" pitchFamily="34" charset="-79"/>
              </a:rPr>
              <a:t>H. Wesley Kenney, 1988, executive producer, </a:t>
            </a:r>
            <a:r>
              <a:rPr lang="en-US" sz="2000" i="1" dirty="0">
                <a:latin typeface="Narkisim" panose="020E0502050101010101" pitchFamily="34" charset="-79"/>
                <a:cs typeface="Narkisim" panose="020E0502050101010101" pitchFamily="34" charset="-79"/>
              </a:rPr>
              <a:t>General Hospital</a:t>
            </a:r>
            <a:r>
              <a:rPr lang="en-US" sz="2000" dirty="0">
                <a:latin typeface="Narkisim" panose="020E0502050101010101" pitchFamily="34" charset="-79"/>
                <a:cs typeface="Narkisim" panose="020E0502050101010101" pitchFamily="34" charset="-79"/>
              </a:rPr>
              <a:t>, </a:t>
            </a:r>
          </a:p>
        </p:txBody>
      </p:sp>
    </p:spTree>
    <p:extLst>
      <p:ext uri="{BB962C8B-B14F-4D97-AF65-F5344CB8AC3E}">
        <p14:creationId xmlns:p14="http://schemas.microsoft.com/office/powerpoint/2010/main" val="124774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020C-AF4B-07C3-8962-7E0802580F30}"/>
              </a:ext>
            </a:extLst>
          </p:cNvPr>
          <p:cNvSpPr>
            <a:spLocks noGrp="1"/>
          </p:cNvSpPr>
          <p:nvPr>
            <p:ph type="title"/>
          </p:nvPr>
        </p:nvSpPr>
        <p:spPr/>
        <p:txBody>
          <a:bodyPr>
            <a:normAutofit/>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3AC161D6-9B00-938D-D4E2-3FD47B9FFB4E}"/>
              </a:ext>
            </a:extLst>
          </p:cNvPr>
          <p:cNvSpPr>
            <a:spLocks noGrp="1"/>
          </p:cNvSpPr>
          <p:nvPr>
            <p:ph idx="1"/>
          </p:nvPr>
        </p:nvSpPr>
        <p:spPr/>
        <p:txBody>
          <a:bodyPr>
            <a:normAutofit fontScale="92500"/>
          </a:bodyPr>
          <a:lstStyle/>
          <a:p>
            <a:r>
              <a:rPr lang="en-US" i="1" dirty="0"/>
              <a:t>The Archers</a:t>
            </a:r>
            <a:r>
              <a:rPr lang="en-US" dirty="0"/>
              <a:t>, 1950 – BBC Radio, world’s longest running radio soap opera</a:t>
            </a:r>
          </a:p>
          <a:p>
            <a:r>
              <a:rPr lang="en-US" i="1" dirty="0"/>
              <a:t>These Are My Children</a:t>
            </a:r>
            <a:r>
              <a:rPr lang="en-US" dirty="0"/>
              <a:t>, 1949 – US first daytime soap opera</a:t>
            </a:r>
          </a:p>
          <a:p>
            <a:r>
              <a:rPr lang="en-US" i="1" dirty="0"/>
              <a:t>The Guiding Light</a:t>
            </a:r>
            <a:r>
              <a:rPr lang="en-US" dirty="0"/>
              <a:t>, 1937 on radio; 1952 -2009 on TV –longest running soap opera of any kind.</a:t>
            </a:r>
          </a:p>
          <a:p>
            <a:endParaRPr lang="en-US" dirty="0"/>
          </a:p>
          <a:p>
            <a:pPr lvl="1"/>
            <a:r>
              <a:rPr lang="en-US" dirty="0"/>
              <a:t>Began as 15-min. daily installments. Expanded to 30 min., then to hour-long segments.</a:t>
            </a:r>
          </a:p>
          <a:p>
            <a:endParaRPr lang="en-US" dirty="0"/>
          </a:p>
          <a:p>
            <a:r>
              <a:rPr lang="en-US" dirty="0"/>
              <a:t>Also popular in Australia, Britain, Canada, Egypt, Europe, Greece, India, Latin America, Turkey, and Russia</a:t>
            </a:r>
          </a:p>
        </p:txBody>
      </p:sp>
    </p:spTree>
    <p:extLst>
      <p:ext uri="{BB962C8B-B14F-4D97-AF65-F5344CB8AC3E}">
        <p14:creationId xmlns:p14="http://schemas.microsoft.com/office/powerpoint/2010/main" val="106913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E555-A3BE-4BD5-E60E-CE2383D5D591}"/>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A6970230-2098-3D55-3683-B01E78B25EAF}"/>
              </a:ext>
            </a:extLst>
          </p:cNvPr>
          <p:cNvSpPr>
            <a:spLocks noGrp="1"/>
          </p:cNvSpPr>
          <p:nvPr>
            <p:ph idx="1"/>
          </p:nvPr>
        </p:nvSpPr>
        <p:spPr/>
        <p:txBody>
          <a:bodyPr/>
          <a:lstStyle/>
          <a:p>
            <a:r>
              <a:rPr lang="en-US" dirty="0"/>
              <a:t>1966 </a:t>
            </a:r>
          </a:p>
          <a:p>
            <a:endParaRPr lang="en-US" dirty="0"/>
          </a:p>
        </p:txBody>
      </p:sp>
      <p:pic>
        <p:nvPicPr>
          <p:cNvPr id="5" name="Picture 4" descr="A cover of a cd album&#10;&#10;Description automatically generated">
            <a:extLst>
              <a:ext uri="{FF2B5EF4-FFF2-40B4-BE49-F238E27FC236}">
                <a16:creationId xmlns:a16="http://schemas.microsoft.com/office/drawing/2014/main" id="{177C9DC9-CE26-BCAA-98B9-3AA7B39B17D7}"/>
              </a:ext>
            </a:extLst>
          </p:cNvPr>
          <p:cNvPicPr>
            <a:picLocks noChangeAspect="1"/>
          </p:cNvPicPr>
          <p:nvPr/>
        </p:nvPicPr>
        <p:blipFill>
          <a:blip r:embed="rId2"/>
          <a:stretch>
            <a:fillRect/>
          </a:stretch>
        </p:blipFill>
        <p:spPr>
          <a:xfrm>
            <a:off x="3873616" y="1825625"/>
            <a:ext cx="4000500" cy="4000500"/>
          </a:xfrm>
          <a:prstGeom prst="rect">
            <a:avLst/>
          </a:prstGeom>
        </p:spPr>
      </p:pic>
      <p:pic>
        <p:nvPicPr>
          <p:cNvPr id="6" name="Picture 5" descr="A cover of a cd album&#10;&#10;Description automatically generated">
            <a:extLst>
              <a:ext uri="{FF2B5EF4-FFF2-40B4-BE49-F238E27FC236}">
                <a16:creationId xmlns:a16="http://schemas.microsoft.com/office/drawing/2014/main" id="{6F666C85-79C4-D13C-D1F9-010BED6B14C2}"/>
              </a:ext>
            </a:extLst>
          </p:cNvPr>
          <p:cNvPicPr>
            <a:picLocks noChangeAspect="1"/>
          </p:cNvPicPr>
          <p:nvPr/>
        </p:nvPicPr>
        <p:blipFill>
          <a:blip r:embed="rId2"/>
          <a:stretch>
            <a:fillRect/>
          </a:stretch>
        </p:blipFill>
        <p:spPr>
          <a:xfrm>
            <a:off x="3490557" y="1782376"/>
            <a:ext cx="4000500" cy="4000500"/>
          </a:xfrm>
          <a:prstGeom prst="rect">
            <a:avLst/>
          </a:prstGeom>
        </p:spPr>
      </p:pic>
    </p:spTree>
    <p:extLst>
      <p:ext uri="{BB962C8B-B14F-4D97-AF65-F5344CB8AC3E}">
        <p14:creationId xmlns:p14="http://schemas.microsoft.com/office/powerpoint/2010/main" val="43959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525B-6C0A-819A-E8B5-9696C255A99E}"/>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B2F4524-E034-650D-7AAE-098AA1035C3A}"/>
              </a:ext>
            </a:extLst>
          </p:cNvPr>
          <p:cNvSpPr>
            <a:spLocks noGrp="1"/>
          </p:cNvSpPr>
          <p:nvPr>
            <p:ph idx="1"/>
          </p:nvPr>
        </p:nvSpPr>
        <p:spPr/>
        <p:txBody>
          <a:bodyPr>
            <a:normAutofit fontScale="92500" lnSpcReduction="10000"/>
          </a:bodyPr>
          <a:lstStyle/>
          <a:p>
            <a:r>
              <a:rPr lang="en-US" dirty="0">
                <a:latin typeface="Narkisim" panose="020E0502050101010101" pitchFamily="34" charset="-79"/>
                <a:cs typeface="Narkisim" panose="020E0502050101010101" pitchFamily="34" charset="-79"/>
              </a:rPr>
              <a:t>Definitions</a:t>
            </a:r>
          </a:p>
          <a:p>
            <a:r>
              <a:rPr lang="en-US" dirty="0">
                <a:latin typeface="Narkisim" panose="020E0502050101010101" pitchFamily="34" charset="-79"/>
                <a:cs typeface="Narkisim" panose="020E0502050101010101" pitchFamily="34" charset="-79"/>
              </a:rPr>
              <a:t>Timeline &amp; History of Serial Fiction</a:t>
            </a:r>
          </a:p>
          <a:p>
            <a:pPr lvl="1"/>
            <a:r>
              <a:rPr lang="en-US" dirty="0">
                <a:latin typeface="Narkisim" panose="020E0502050101010101" pitchFamily="34" charset="-79"/>
                <a:cs typeface="Narkisim" panose="020E0502050101010101" pitchFamily="34" charset="-79"/>
              </a:rPr>
              <a:t>Print</a:t>
            </a:r>
          </a:p>
          <a:p>
            <a:pPr lvl="1"/>
            <a:r>
              <a:rPr lang="en-US" dirty="0">
                <a:latin typeface="Narkisim" panose="020E0502050101010101" pitchFamily="34" charset="-79"/>
                <a:cs typeface="Narkisim" panose="020E0502050101010101" pitchFamily="34" charset="-79"/>
              </a:rPr>
              <a:t>Radio</a:t>
            </a:r>
          </a:p>
          <a:p>
            <a:pPr lvl="1"/>
            <a:r>
              <a:rPr lang="en-US" dirty="0">
                <a:latin typeface="Narkisim" panose="020E0502050101010101" pitchFamily="34" charset="-79"/>
                <a:cs typeface="Narkisim" panose="020E0502050101010101" pitchFamily="34" charset="-79"/>
              </a:rPr>
              <a:t>Television</a:t>
            </a:r>
          </a:p>
          <a:p>
            <a:r>
              <a:rPr lang="en-US" dirty="0">
                <a:latin typeface="Narkisim" panose="020E0502050101010101" pitchFamily="34" charset="-79"/>
                <a:cs typeface="Narkisim" panose="020E0502050101010101" pitchFamily="34" charset="-79"/>
              </a:rPr>
              <a:t>Present Day</a:t>
            </a:r>
          </a:p>
          <a:p>
            <a:pPr lvl="1"/>
            <a:r>
              <a:rPr lang="en-US" dirty="0">
                <a:latin typeface="Narkisim" panose="020E0502050101010101" pitchFamily="34" charset="-79"/>
                <a:cs typeface="Narkisim" panose="020E0502050101010101" pitchFamily="34" charset="-79"/>
              </a:rPr>
              <a:t>Print</a:t>
            </a:r>
          </a:p>
          <a:p>
            <a:pPr lvl="1"/>
            <a:r>
              <a:rPr lang="en-US" dirty="0">
                <a:latin typeface="Narkisim" panose="020E0502050101010101" pitchFamily="34" charset="-79"/>
                <a:cs typeface="Narkisim" panose="020E0502050101010101" pitchFamily="34" charset="-79"/>
              </a:rPr>
              <a:t>Social media platforms</a:t>
            </a:r>
          </a:p>
          <a:p>
            <a:pPr lvl="1"/>
            <a:r>
              <a:rPr lang="en-US" dirty="0">
                <a:latin typeface="Narkisim" panose="020E0502050101010101" pitchFamily="34" charset="-79"/>
                <a:cs typeface="Narkisim" panose="020E0502050101010101" pitchFamily="34" charset="-79"/>
              </a:rPr>
              <a:t>Streaming</a:t>
            </a:r>
          </a:p>
          <a:p>
            <a:r>
              <a:rPr lang="en-US" dirty="0">
                <a:latin typeface="Narkisim" panose="020E0502050101010101" pitchFamily="34" charset="-79"/>
                <a:cs typeface="Narkisim" panose="020E0502050101010101" pitchFamily="34" charset="-79"/>
              </a:rPr>
              <a:t>Secrets to Writing Serial Fiction</a:t>
            </a:r>
          </a:p>
          <a:p>
            <a:r>
              <a:rPr lang="en-US" dirty="0">
                <a:latin typeface="Narkisim" panose="020E0502050101010101" pitchFamily="34" charset="-79"/>
                <a:cs typeface="Narkisim" panose="020E0502050101010101" pitchFamily="34" charset="-79"/>
              </a:rPr>
              <a:t>Q&amp;A</a:t>
            </a:r>
          </a:p>
          <a:p>
            <a:endParaRPr lang="en-US" dirty="0"/>
          </a:p>
          <a:p>
            <a:pPr lvl="1"/>
            <a:endParaRPr lang="en-US" dirty="0"/>
          </a:p>
        </p:txBody>
      </p:sp>
    </p:spTree>
    <p:extLst>
      <p:ext uri="{BB962C8B-B14F-4D97-AF65-F5344CB8AC3E}">
        <p14:creationId xmlns:p14="http://schemas.microsoft.com/office/powerpoint/2010/main" val="364454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D0F8-B4A5-2B50-64F5-0FD6128252D7}"/>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A796B8FD-4DD6-1631-0DD8-F47AE8099B67}"/>
              </a:ext>
            </a:extLst>
          </p:cNvPr>
          <p:cNvSpPr>
            <a:spLocks noGrp="1"/>
          </p:cNvSpPr>
          <p:nvPr>
            <p:ph idx="1"/>
          </p:nvPr>
        </p:nvSpPr>
        <p:spPr/>
        <p:txBody>
          <a:bodyPr>
            <a:normAutofit fontScale="92500" lnSpcReduction="10000"/>
          </a:bodyPr>
          <a:lstStyle/>
          <a:p>
            <a:pPr marL="0" indent="0">
              <a:buNone/>
            </a:pPr>
            <a:r>
              <a:rPr lang="en-US" dirty="0">
                <a:latin typeface="Narkisim" panose="020E0502050101010101" pitchFamily="34" charset="-79"/>
                <a:cs typeface="Narkisim" panose="020E0502050101010101" pitchFamily="34" charset="-79"/>
              </a:rPr>
              <a:t>1980s</a:t>
            </a:r>
          </a:p>
          <a:p>
            <a:r>
              <a:rPr lang="en-US" dirty="0">
                <a:latin typeface="Narkisim" panose="020E0502050101010101" pitchFamily="34" charset="-79"/>
                <a:cs typeface="Narkisim" panose="020E0502050101010101" pitchFamily="34" charset="-79"/>
              </a:rPr>
              <a:t>Societal changes impacted popularity of soap operas</a:t>
            </a:r>
          </a:p>
          <a:p>
            <a:r>
              <a:rPr lang="en-US" dirty="0">
                <a:latin typeface="Narkisim" panose="020E0502050101010101" pitchFamily="34" charset="-79"/>
                <a:cs typeface="Narkisim" panose="020E0502050101010101" pitchFamily="34" charset="-79"/>
              </a:rPr>
              <a:t>Primetime serials</a:t>
            </a:r>
          </a:p>
          <a:p>
            <a:pPr lvl="1"/>
            <a:r>
              <a:rPr lang="en-US" i="1" dirty="0">
                <a:latin typeface="Narkisim" panose="020E0502050101010101" pitchFamily="34" charset="-79"/>
                <a:cs typeface="Narkisim" panose="020E0502050101010101" pitchFamily="34" charset="-79"/>
              </a:rPr>
              <a:t>Peyton Place, </a:t>
            </a:r>
            <a:r>
              <a:rPr lang="en-US" i="1" dirty="0">
                <a:solidFill>
                  <a:srgbClr val="FFFF00"/>
                </a:solidFill>
                <a:latin typeface="Narkisim" panose="020E0502050101010101" pitchFamily="34" charset="-79"/>
                <a:cs typeface="Narkisim" panose="020E0502050101010101" pitchFamily="34" charset="-79"/>
              </a:rPr>
              <a:t>Dallas,</a:t>
            </a:r>
            <a:r>
              <a:rPr lang="en-US" i="1" dirty="0">
                <a:latin typeface="Narkisim" panose="020E0502050101010101" pitchFamily="34" charset="-79"/>
                <a:cs typeface="Narkisim" panose="020E0502050101010101" pitchFamily="34" charset="-79"/>
              </a:rPr>
              <a:t> Knots Landing, Dynasty, Falcon Crest, Hill Street Blues, Cagney &amp; Lacy, St. Elsewhere, </a:t>
            </a:r>
            <a:r>
              <a:rPr lang="en-US" dirty="0">
                <a:latin typeface="Narkisim" panose="020E0502050101010101" pitchFamily="34" charset="-79"/>
                <a:cs typeface="Narkisim" panose="020E0502050101010101" pitchFamily="34" charset="-79"/>
              </a:rPr>
              <a:t>etc.</a:t>
            </a:r>
          </a:p>
          <a:p>
            <a:pPr marL="0" indent="0">
              <a:buNone/>
            </a:pPr>
            <a:r>
              <a:rPr lang="en-US" dirty="0">
                <a:latin typeface="Narkisim" panose="020E0502050101010101" pitchFamily="34" charset="-79"/>
                <a:cs typeface="Narkisim" panose="020E0502050101010101" pitchFamily="34" charset="-79"/>
              </a:rPr>
              <a:t>1990s</a:t>
            </a:r>
          </a:p>
          <a:p>
            <a:r>
              <a:rPr lang="en-US" i="1" dirty="0">
                <a:latin typeface="Narkisim" panose="020E0502050101010101" pitchFamily="34" charset="-79"/>
                <a:cs typeface="Narkisim" panose="020E0502050101010101" pitchFamily="34" charset="-79"/>
              </a:rPr>
              <a:t>Beverly Hills 90210, Melrose Place, The O.C., Dawson’s Creek, Desperate Housewives, Grey’s Anatomy, Nashville</a:t>
            </a:r>
            <a:r>
              <a:rPr lang="en-US" dirty="0">
                <a:latin typeface="Narkisim" panose="020E0502050101010101" pitchFamily="34" charset="-79"/>
                <a:cs typeface="Narkisim" panose="020E0502050101010101" pitchFamily="34" charset="-79"/>
              </a:rPr>
              <a:t>, etc.</a:t>
            </a:r>
          </a:p>
          <a:p>
            <a:pPr marL="0" indent="0">
              <a:buNone/>
            </a:pPr>
            <a:r>
              <a:rPr lang="en-US" dirty="0">
                <a:latin typeface="Narkisim" panose="020E0502050101010101" pitchFamily="34" charset="-79"/>
                <a:cs typeface="Narkisim" panose="020E0502050101010101" pitchFamily="34" charset="-79"/>
              </a:rPr>
              <a:t>2001</a:t>
            </a:r>
          </a:p>
          <a:p>
            <a:r>
              <a:rPr lang="en-US" b="1" dirty="0">
                <a:solidFill>
                  <a:srgbClr val="FFFF00"/>
                </a:solidFill>
              </a:rPr>
              <a:t>“24”</a:t>
            </a:r>
          </a:p>
          <a:p>
            <a:endParaRPr lang="en-US" dirty="0"/>
          </a:p>
        </p:txBody>
      </p:sp>
    </p:spTree>
    <p:extLst>
      <p:ext uri="{BB962C8B-B14F-4D97-AF65-F5344CB8AC3E}">
        <p14:creationId xmlns:p14="http://schemas.microsoft.com/office/powerpoint/2010/main" val="356389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1718-C633-6B25-431A-DD3B2F9F8359}"/>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33C508F-E3B0-F47A-22AF-39D27E06E305}"/>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Contemporary authors who first serialized fiction</a:t>
            </a:r>
          </a:p>
          <a:p>
            <a:pPr marL="0" indent="0">
              <a:buNone/>
            </a:pPr>
            <a:endParaRPr lang="en-US" b="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Ernest Hemingway, </a:t>
            </a:r>
            <a:r>
              <a:rPr lang="en-US" i="1" dirty="0">
                <a:latin typeface="Narkisim" panose="020E0502050101010101" pitchFamily="34" charset="-79"/>
                <a:cs typeface="Narkisim" panose="020E0502050101010101" pitchFamily="34" charset="-79"/>
              </a:rPr>
              <a:t>A Farewell to Arms</a:t>
            </a:r>
            <a:r>
              <a:rPr lang="en-US" dirty="0">
                <a:latin typeface="Narkisim" panose="020E0502050101010101" pitchFamily="34" charset="-79"/>
                <a:cs typeface="Narkisim" panose="020E0502050101010101" pitchFamily="34" charset="-79"/>
              </a:rPr>
              <a:t>, 1929</a:t>
            </a:r>
          </a:p>
          <a:p>
            <a:r>
              <a:rPr lang="en-US" dirty="0">
                <a:latin typeface="Narkisim" panose="020E0502050101010101" pitchFamily="34" charset="-79"/>
                <a:cs typeface="Narkisim" panose="020E0502050101010101" pitchFamily="34" charset="-79"/>
              </a:rPr>
              <a:t>Truman Capote, </a:t>
            </a:r>
            <a:r>
              <a:rPr lang="en-US" i="1" dirty="0">
                <a:latin typeface="Narkisim" panose="020E0502050101010101" pitchFamily="34" charset="-79"/>
                <a:cs typeface="Narkisim" panose="020E0502050101010101" pitchFamily="34" charset="-79"/>
              </a:rPr>
              <a:t>Breakfast at Tiffany’s</a:t>
            </a:r>
            <a:r>
              <a:rPr lang="en-US" dirty="0">
                <a:latin typeface="Narkisim" panose="020E0502050101010101" pitchFamily="34" charset="-79"/>
                <a:cs typeface="Narkisim" panose="020E0502050101010101" pitchFamily="34" charset="-79"/>
              </a:rPr>
              <a:t>, 1965</a:t>
            </a:r>
          </a:p>
          <a:p>
            <a:r>
              <a:rPr lang="en-US" dirty="0">
                <a:latin typeface="Narkisim" panose="020E0502050101010101" pitchFamily="34" charset="-79"/>
                <a:cs typeface="Narkisim" panose="020E0502050101010101" pitchFamily="34" charset="-79"/>
              </a:rPr>
              <a:t>Charles Portis, </a:t>
            </a:r>
            <a:r>
              <a:rPr lang="en-US" i="1" dirty="0">
                <a:latin typeface="Narkisim" panose="020E0502050101010101" pitchFamily="34" charset="-79"/>
                <a:cs typeface="Narkisim" panose="020E0502050101010101" pitchFamily="34" charset="-79"/>
              </a:rPr>
              <a:t>True Grit, </a:t>
            </a:r>
            <a:r>
              <a:rPr lang="en-US" dirty="0">
                <a:latin typeface="Narkisim" panose="020E0502050101010101" pitchFamily="34" charset="-79"/>
                <a:cs typeface="Narkisim" panose="020E0502050101010101" pitchFamily="34" charset="-79"/>
              </a:rPr>
              <a:t>1968</a:t>
            </a:r>
          </a:p>
          <a:p>
            <a:r>
              <a:rPr lang="en-US" dirty="0">
                <a:latin typeface="Narkisim" panose="020E0502050101010101" pitchFamily="34" charset="-79"/>
                <a:cs typeface="Narkisim" panose="020E0502050101010101" pitchFamily="34" charset="-79"/>
              </a:rPr>
              <a:t>Hunter S. Thompson, </a:t>
            </a:r>
            <a:r>
              <a:rPr lang="en-US" i="1" dirty="0">
                <a:latin typeface="Narkisim" panose="020E0502050101010101" pitchFamily="34" charset="-79"/>
                <a:cs typeface="Narkisim" panose="020E0502050101010101" pitchFamily="34" charset="-79"/>
              </a:rPr>
              <a:t>Fear and Loathing in Las Vegas, </a:t>
            </a:r>
            <a:r>
              <a:rPr lang="en-US" dirty="0">
                <a:latin typeface="Narkisim" panose="020E0502050101010101" pitchFamily="34" charset="-79"/>
                <a:cs typeface="Narkisim" panose="020E0502050101010101" pitchFamily="34" charset="-79"/>
              </a:rPr>
              <a:t>1971</a:t>
            </a:r>
          </a:p>
          <a:p>
            <a:r>
              <a:rPr lang="en-US" dirty="0">
                <a:latin typeface="Narkisim" panose="020E0502050101010101" pitchFamily="34" charset="-79"/>
                <a:cs typeface="Narkisim" panose="020E0502050101010101" pitchFamily="34" charset="-79"/>
              </a:rPr>
              <a:t>Tom Wolfe, </a:t>
            </a:r>
            <a:r>
              <a:rPr lang="en-US" i="1" dirty="0">
                <a:latin typeface="Narkisim" panose="020E0502050101010101" pitchFamily="34" charset="-79"/>
                <a:cs typeface="Narkisim" panose="020E0502050101010101" pitchFamily="34" charset="-79"/>
              </a:rPr>
              <a:t>The Bonfire of the Vanities</a:t>
            </a:r>
            <a:r>
              <a:rPr lang="en-US" dirty="0">
                <a:latin typeface="Narkisim" panose="020E0502050101010101" pitchFamily="34" charset="-79"/>
                <a:cs typeface="Narkisim" panose="020E0502050101010101" pitchFamily="34" charset="-79"/>
              </a:rPr>
              <a:t>, 1984</a:t>
            </a:r>
          </a:p>
          <a:p>
            <a:r>
              <a:rPr lang="en-US" dirty="0">
                <a:latin typeface="Narkisim" panose="020E0502050101010101" pitchFamily="34" charset="-79"/>
                <a:cs typeface="Narkisim" panose="020E0502050101010101" pitchFamily="34" charset="-79"/>
              </a:rPr>
              <a:t>Stephen King, </a:t>
            </a:r>
            <a:r>
              <a:rPr lang="en-US" i="1" dirty="0">
                <a:latin typeface="Narkisim" panose="020E0502050101010101" pitchFamily="34" charset="-79"/>
                <a:cs typeface="Narkisim" panose="020E0502050101010101" pitchFamily="34" charset="-79"/>
              </a:rPr>
              <a:t>The Green Mile</a:t>
            </a:r>
            <a:r>
              <a:rPr lang="en-US" dirty="0">
                <a:latin typeface="Narkisim" panose="020E0502050101010101" pitchFamily="34" charset="-79"/>
                <a:cs typeface="Narkisim" panose="020E0502050101010101" pitchFamily="34" charset="-79"/>
              </a:rPr>
              <a:t>, 1996</a:t>
            </a:r>
          </a:p>
        </p:txBody>
      </p:sp>
    </p:spTree>
    <p:extLst>
      <p:ext uri="{BB962C8B-B14F-4D97-AF65-F5344CB8AC3E}">
        <p14:creationId xmlns:p14="http://schemas.microsoft.com/office/powerpoint/2010/main" val="409768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CC10-BFC3-AC47-B6FC-1052E88479B9}"/>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977A4BEB-6B37-2BAA-C18A-81ADC353BDE5}"/>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More Recent Authors Who Began Careers with Serial Fiction</a:t>
            </a:r>
          </a:p>
          <a:p>
            <a:pPr marL="0" indent="0">
              <a:buNone/>
            </a:pPr>
            <a:endParaRPr lang="en-US" b="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Andy Weir, </a:t>
            </a:r>
            <a:r>
              <a:rPr lang="en-US" i="1" dirty="0">
                <a:latin typeface="Narkisim" panose="020E0502050101010101" pitchFamily="34" charset="-79"/>
                <a:cs typeface="Narkisim" panose="020E0502050101010101" pitchFamily="34" charset="-79"/>
              </a:rPr>
              <a:t>The Martian</a:t>
            </a:r>
          </a:p>
          <a:p>
            <a:r>
              <a:rPr lang="en-US" dirty="0">
                <a:latin typeface="Narkisim" panose="020E0502050101010101" pitchFamily="34" charset="-79"/>
                <a:cs typeface="Narkisim" panose="020E0502050101010101" pitchFamily="34" charset="-79"/>
              </a:rPr>
              <a:t>Hugh Howey, </a:t>
            </a:r>
            <a:r>
              <a:rPr lang="en-US" i="1" dirty="0">
                <a:latin typeface="Narkisim" panose="020E0502050101010101" pitchFamily="34" charset="-79"/>
                <a:cs typeface="Narkisim" panose="020E0502050101010101" pitchFamily="34" charset="-79"/>
              </a:rPr>
              <a:t>Wool</a:t>
            </a:r>
          </a:p>
          <a:p>
            <a:r>
              <a:rPr lang="en-US" dirty="0">
                <a:latin typeface="Narkisim" panose="020E0502050101010101" pitchFamily="34" charset="-79"/>
                <a:cs typeface="Narkisim" panose="020E0502050101010101" pitchFamily="34" charset="-79"/>
              </a:rPr>
              <a:t>John C. “</a:t>
            </a:r>
            <a:r>
              <a:rPr lang="en-US" dirty="0" err="1">
                <a:latin typeface="Narkisim" panose="020E0502050101010101" pitchFamily="34" charset="-79"/>
                <a:cs typeface="Narkisim" panose="020E0502050101010101" pitchFamily="34" charset="-79"/>
              </a:rPr>
              <a:t>Wildbow</a:t>
            </a:r>
            <a:r>
              <a:rPr lang="en-US" dirty="0">
                <a:latin typeface="Narkisim" panose="020E0502050101010101" pitchFamily="34" charset="-79"/>
                <a:cs typeface="Narkisim" panose="020E0502050101010101" pitchFamily="34" charset="-79"/>
              </a:rPr>
              <a:t>” McCrae, </a:t>
            </a:r>
            <a:r>
              <a:rPr lang="en-US" i="1" dirty="0">
                <a:latin typeface="Narkisim" panose="020E0502050101010101" pitchFamily="34" charset="-79"/>
                <a:cs typeface="Narkisim" panose="020E0502050101010101" pitchFamily="34" charset="-79"/>
              </a:rPr>
              <a:t>Worm</a:t>
            </a:r>
          </a:p>
        </p:txBody>
      </p:sp>
    </p:spTree>
    <p:extLst>
      <p:ext uri="{BB962C8B-B14F-4D97-AF65-F5344CB8AC3E}">
        <p14:creationId xmlns:p14="http://schemas.microsoft.com/office/powerpoint/2010/main" val="217131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14DF-EF42-25BD-3152-3B1D8F22C63C}"/>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pic>
        <p:nvPicPr>
          <p:cNvPr id="5" name="Content Placeholder 4" descr="A close-up of a planet&#10;&#10;Description automatically generated">
            <a:extLst>
              <a:ext uri="{FF2B5EF4-FFF2-40B4-BE49-F238E27FC236}">
                <a16:creationId xmlns:a16="http://schemas.microsoft.com/office/drawing/2014/main" id="{D1295214-CEE0-A337-0DD9-E7AA876BDC86}"/>
              </a:ext>
            </a:extLst>
          </p:cNvPr>
          <p:cNvPicPr>
            <a:picLocks noGrp="1" noChangeAspect="1"/>
          </p:cNvPicPr>
          <p:nvPr>
            <p:ph idx="1"/>
          </p:nvPr>
        </p:nvPicPr>
        <p:blipFill>
          <a:blip r:embed="rId2"/>
          <a:stretch>
            <a:fillRect/>
          </a:stretch>
        </p:blipFill>
        <p:spPr>
          <a:xfrm>
            <a:off x="4620171" y="218365"/>
            <a:ext cx="4041915" cy="5958598"/>
          </a:xfrm>
        </p:spPr>
      </p:pic>
    </p:spTree>
    <p:extLst>
      <p:ext uri="{BB962C8B-B14F-4D97-AF65-F5344CB8AC3E}">
        <p14:creationId xmlns:p14="http://schemas.microsoft.com/office/powerpoint/2010/main" val="400835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88BA-933F-896D-3B47-482BDD577434}"/>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pic>
        <p:nvPicPr>
          <p:cNvPr id="5" name="Content Placeholder 4" descr="A book cover with text&#10;&#10;Description automatically generated">
            <a:extLst>
              <a:ext uri="{FF2B5EF4-FFF2-40B4-BE49-F238E27FC236}">
                <a16:creationId xmlns:a16="http://schemas.microsoft.com/office/drawing/2014/main" id="{C741B22B-94F1-36F2-A141-D3DFB1710B33}"/>
              </a:ext>
            </a:extLst>
          </p:cNvPr>
          <p:cNvPicPr>
            <a:picLocks noGrp="1" noChangeAspect="1"/>
          </p:cNvPicPr>
          <p:nvPr>
            <p:ph idx="1"/>
          </p:nvPr>
        </p:nvPicPr>
        <p:blipFill>
          <a:blip r:embed="rId2"/>
          <a:stretch>
            <a:fillRect/>
          </a:stretch>
        </p:blipFill>
        <p:spPr>
          <a:xfrm>
            <a:off x="4176584" y="343552"/>
            <a:ext cx="3867665" cy="5833411"/>
          </a:xfrm>
        </p:spPr>
      </p:pic>
    </p:spTree>
    <p:extLst>
      <p:ext uri="{BB962C8B-B14F-4D97-AF65-F5344CB8AC3E}">
        <p14:creationId xmlns:p14="http://schemas.microsoft.com/office/powerpoint/2010/main" val="371326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7AF7-580E-AAE3-50BF-7981306A2364}"/>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br>
              <a:rPr lang="en-US" sz="4400" b="1" dirty="0">
                <a:latin typeface="Narkisim" panose="020E0502050101010101" pitchFamily="34" charset="-79"/>
                <a:cs typeface="Narkisim" panose="020E0502050101010101" pitchFamily="34" charset="-79"/>
              </a:rPr>
            </a:br>
            <a:r>
              <a:rPr lang="en-US" sz="2400" b="1" i="1" dirty="0">
                <a:latin typeface="Narkisim" panose="020E0502050101010101" pitchFamily="34" charset="-79"/>
                <a:cs typeface="Narkisim" panose="020E0502050101010101" pitchFamily="34" charset="-79"/>
              </a:rPr>
              <a:t>Worm</a:t>
            </a:r>
            <a:r>
              <a:rPr lang="en-US" sz="2400" b="1" dirty="0">
                <a:latin typeface="Narkisim" panose="020E0502050101010101" pitchFamily="34" charset="-79"/>
                <a:cs typeface="Narkisim" panose="020E0502050101010101" pitchFamily="34" charset="-79"/>
              </a:rPr>
              <a:t> by John C. McCrae</a:t>
            </a:r>
            <a:endParaRPr lang="en-US" sz="2400" dirty="0"/>
          </a:p>
        </p:txBody>
      </p:sp>
      <p:pic>
        <p:nvPicPr>
          <p:cNvPr id="5" name="Content Placeholder 4" descr="A city skyline at night&#10;&#10;Description automatically generated">
            <a:extLst>
              <a:ext uri="{FF2B5EF4-FFF2-40B4-BE49-F238E27FC236}">
                <a16:creationId xmlns:a16="http://schemas.microsoft.com/office/drawing/2014/main" id="{8C0E18E4-806C-B935-0FE2-3D0C447550A0}"/>
              </a:ext>
            </a:extLst>
          </p:cNvPr>
          <p:cNvPicPr>
            <a:picLocks noGrp="1" noChangeAspect="1"/>
          </p:cNvPicPr>
          <p:nvPr>
            <p:ph idx="1"/>
          </p:nvPr>
        </p:nvPicPr>
        <p:blipFill>
          <a:blip r:embed="rId2"/>
          <a:stretch>
            <a:fillRect/>
          </a:stretch>
        </p:blipFill>
        <p:spPr>
          <a:xfrm>
            <a:off x="838200" y="2487048"/>
            <a:ext cx="10515600" cy="3028492"/>
          </a:xfrm>
        </p:spPr>
      </p:pic>
    </p:spTree>
    <p:extLst>
      <p:ext uri="{BB962C8B-B14F-4D97-AF65-F5344CB8AC3E}">
        <p14:creationId xmlns:p14="http://schemas.microsoft.com/office/powerpoint/2010/main" val="231537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99FE-7665-CA6E-531E-550FFA76E7F8}"/>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0F58691B-E0CE-D864-84B0-0D1124661E13}"/>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Fast forward to modern times</a:t>
            </a:r>
          </a:p>
          <a:p>
            <a:pPr marL="0" indent="0">
              <a:buNone/>
            </a:pPr>
            <a:r>
              <a:rPr lang="en-US" b="1" i="1" dirty="0">
                <a:latin typeface="Narkisim" panose="020E0502050101010101" pitchFamily="34" charset="-79"/>
                <a:cs typeface="Narkisim" panose="020E0502050101010101" pitchFamily="34" charset="-79"/>
              </a:rPr>
              <a:t>New technology offers new options for serial fiction</a:t>
            </a:r>
          </a:p>
          <a:p>
            <a:pPr marL="0" indent="0">
              <a:buNone/>
            </a:pPr>
            <a:endParaRPr lang="en-US" b="1" i="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Social media platforms</a:t>
            </a:r>
          </a:p>
          <a:p>
            <a:r>
              <a:rPr lang="en-US" dirty="0">
                <a:latin typeface="Narkisim" panose="020E0502050101010101" pitchFamily="34" charset="-79"/>
                <a:cs typeface="Narkisim" panose="020E0502050101010101" pitchFamily="34" charset="-79"/>
              </a:rPr>
              <a:t>Television streaming</a:t>
            </a:r>
          </a:p>
        </p:txBody>
      </p:sp>
    </p:spTree>
    <p:extLst>
      <p:ext uri="{BB962C8B-B14F-4D97-AF65-F5344CB8AC3E}">
        <p14:creationId xmlns:p14="http://schemas.microsoft.com/office/powerpoint/2010/main" val="333249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DD81-CE63-2ED3-B1A0-6237071F0927}"/>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646E3587-92FE-8C65-FDE8-4191E14E6BA6}"/>
              </a:ext>
            </a:extLst>
          </p:cNvPr>
          <p:cNvSpPr>
            <a:spLocks noGrp="1"/>
          </p:cNvSpPr>
          <p:nvPr>
            <p:ph idx="1"/>
          </p:nvPr>
        </p:nvSpPr>
        <p:spPr/>
        <p:txBody>
          <a:bodyPr/>
          <a:lstStyle/>
          <a:p>
            <a:pPr marL="0" indent="0">
              <a:buNone/>
            </a:pPr>
            <a:r>
              <a:rPr lang="en-US" dirty="0">
                <a:latin typeface="Narkisim" panose="020E0502050101010101" pitchFamily="34" charset="-79"/>
                <a:cs typeface="Narkisim" panose="020E0502050101010101" pitchFamily="34" charset="-79"/>
              </a:rPr>
              <a:t>Social Media Platforms</a:t>
            </a:r>
          </a:p>
          <a:p>
            <a:r>
              <a:rPr lang="en-US" dirty="0" err="1">
                <a:latin typeface="Narkisim" panose="020E0502050101010101" pitchFamily="34" charset="-79"/>
                <a:cs typeface="Narkisim" panose="020E0502050101010101" pitchFamily="34" charset="-79"/>
              </a:rPr>
              <a:t>Substack</a:t>
            </a:r>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Wattpad</a:t>
            </a:r>
          </a:p>
          <a:p>
            <a:r>
              <a:rPr lang="en-US" dirty="0" err="1">
                <a:latin typeface="Narkisim" panose="020E0502050101010101" pitchFamily="34" charset="-79"/>
                <a:cs typeface="Narkisim" panose="020E0502050101010101" pitchFamily="34" charset="-79"/>
              </a:rPr>
              <a:t>Inkitt</a:t>
            </a:r>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Kindle Vella</a:t>
            </a:r>
          </a:p>
          <a:p>
            <a:r>
              <a:rPr lang="en-US" dirty="0">
                <a:latin typeface="Narkisim" panose="020E0502050101010101" pitchFamily="34" charset="-79"/>
                <a:cs typeface="Narkisim" panose="020E0502050101010101" pitchFamily="34" charset="-79"/>
              </a:rPr>
              <a:t>Realm</a:t>
            </a:r>
          </a:p>
          <a:p>
            <a:r>
              <a:rPr lang="en-US" dirty="0">
                <a:latin typeface="Narkisim" panose="020E0502050101010101" pitchFamily="34" charset="-79"/>
                <a:cs typeface="Narkisim" panose="020E0502050101010101" pitchFamily="34" charset="-79"/>
              </a:rPr>
              <a:t>Radish</a:t>
            </a:r>
          </a:p>
          <a:p>
            <a:r>
              <a:rPr lang="en-US" dirty="0">
                <a:latin typeface="Narkisim" panose="020E0502050101010101" pitchFamily="34" charset="-79"/>
                <a:cs typeface="Narkisim" panose="020E0502050101010101" pitchFamily="34" charset="-79"/>
              </a:rPr>
              <a:t>Tapas</a:t>
            </a:r>
          </a:p>
        </p:txBody>
      </p:sp>
    </p:spTree>
    <p:extLst>
      <p:ext uri="{BB962C8B-B14F-4D97-AF65-F5344CB8AC3E}">
        <p14:creationId xmlns:p14="http://schemas.microsoft.com/office/powerpoint/2010/main" val="3325207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5DE0-5764-A5A8-84E5-899769CBCFDD}"/>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6AA0A327-E1A0-94CE-2F36-6676676B98F6}"/>
              </a:ext>
            </a:extLst>
          </p:cNvPr>
          <p:cNvSpPr>
            <a:spLocks noGrp="1"/>
          </p:cNvSpPr>
          <p:nvPr>
            <p:ph idx="1"/>
          </p:nvPr>
        </p:nvSpPr>
        <p:spPr/>
        <p:txBody>
          <a:bodyPr>
            <a:normAutofit fontScale="47500" lnSpcReduction="20000"/>
          </a:bodyPr>
          <a:lstStyle/>
          <a:p>
            <a:pPr marL="0" indent="0">
              <a:buNone/>
            </a:pPr>
            <a:r>
              <a:rPr lang="en-US" sz="5900" b="1" dirty="0">
                <a:latin typeface="Narkisim" panose="020E0502050101010101" pitchFamily="34" charset="-79"/>
                <a:cs typeface="Narkisim" panose="020E0502050101010101" pitchFamily="34" charset="-79"/>
              </a:rPr>
              <a:t>Streaming Platforms that Feature Serial Fiction</a:t>
            </a:r>
          </a:p>
          <a:p>
            <a:pPr marL="0" indent="0">
              <a:buNone/>
            </a:pPr>
            <a:endParaRPr lang="en-US" b="1" dirty="0"/>
          </a:p>
          <a:p>
            <a:r>
              <a:rPr lang="en-US" sz="3800" dirty="0">
                <a:latin typeface="Narkisim" panose="020E0502050101010101" pitchFamily="34" charset="-79"/>
                <a:cs typeface="Narkisim" panose="020E0502050101010101" pitchFamily="34" charset="-79"/>
              </a:rPr>
              <a:t>Amazon Prime Video, 2006</a:t>
            </a:r>
            <a:endParaRPr lang="en-US" sz="3800" i="1" dirty="0">
              <a:latin typeface="Narkisim" panose="020E0502050101010101" pitchFamily="34" charset="-79"/>
              <a:cs typeface="Narkisim" panose="020E0502050101010101" pitchFamily="34" charset="-79"/>
            </a:endParaRPr>
          </a:p>
          <a:p>
            <a:r>
              <a:rPr lang="en-US" sz="3800" dirty="0">
                <a:latin typeface="Narkisim" panose="020E0502050101010101" pitchFamily="34" charset="-79"/>
                <a:cs typeface="Narkisim" panose="020E0502050101010101" pitchFamily="34" charset="-79"/>
              </a:rPr>
              <a:t>Netflix, 2007</a:t>
            </a:r>
            <a:endParaRPr lang="en-US" sz="3800" i="1" dirty="0">
              <a:latin typeface="Narkisim" panose="020E0502050101010101" pitchFamily="34" charset="-79"/>
              <a:cs typeface="Narkisim" panose="020E0502050101010101" pitchFamily="34" charset="-79"/>
            </a:endParaRPr>
          </a:p>
          <a:p>
            <a:r>
              <a:rPr lang="en-US" sz="3800" dirty="0">
                <a:latin typeface="Narkisim" panose="020E0502050101010101" pitchFamily="34" charset="-79"/>
                <a:cs typeface="Narkisim" panose="020E0502050101010101" pitchFamily="34" charset="-79"/>
              </a:rPr>
              <a:t>Hulu, 2007 (</a:t>
            </a:r>
            <a:r>
              <a:rPr lang="en-US" sz="3800" dirty="0" err="1">
                <a:latin typeface="Narkisim" panose="020E0502050101010101" pitchFamily="34" charset="-79"/>
                <a:cs typeface="Narkisim" panose="020E0502050101010101" pitchFamily="34" charset="-79"/>
              </a:rPr>
              <a:t>NBC+Fox</a:t>
            </a:r>
            <a:r>
              <a:rPr lang="en-US" sz="3800" dirty="0">
                <a:latin typeface="Narkisim" panose="020E0502050101010101" pitchFamily="34" charset="-79"/>
                <a:cs typeface="Narkisim" panose="020E0502050101010101" pitchFamily="34" charset="-79"/>
              </a:rPr>
              <a:t>), in 2019 Disney became a major owner</a:t>
            </a:r>
          </a:p>
          <a:p>
            <a:r>
              <a:rPr lang="en-US" sz="3800" dirty="0" err="1">
                <a:latin typeface="Narkisim" panose="020E0502050101010101" pitchFamily="34" charset="-79"/>
                <a:cs typeface="Narkisim" panose="020E0502050101010101" pitchFamily="34" charset="-79"/>
              </a:rPr>
              <a:t>TV.com</a:t>
            </a:r>
            <a:r>
              <a:rPr lang="en-US" sz="3800" dirty="0">
                <a:latin typeface="Narkisim" panose="020E0502050101010101" pitchFamily="34" charset="-79"/>
                <a:cs typeface="Narkisim" panose="020E0502050101010101" pitchFamily="34" charset="-79"/>
              </a:rPr>
              <a:t>, 2009 (CBS)</a:t>
            </a:r>
          </a:p>
          <a:p>
            <a:r>
              <a:rPr lang="en-US" sz="3800" dirty="0">
                <a:latin typeface="Narkisim" panose="020E0502050101010101" pitchFamily="34" charset="-79"/>
                <a:cs typeface="Narkisim" panose="020E0502050101010101" pitchFamily="34" charset="-79"/>
              </a:rPr>
              <a:t>Paramount+, 2014 (Paramount Global Media Co.)</a:t>
            </a:r>
          </a:p>
          <a:p>
            <a:r>
              <a:rPr lang="en-US" sz="3800" dirty="0">
                <a:latin typeface="Narkisim" panose="020E0502050101010101" pitchFamily="34" charset="-79"/>
                <a:cs typeface="Narkisim" panose="020E0502050101010101" pitchFamily="34" charset="-79"/>
              </a:rPr>
              <a:t>Apple TV+, 2019</a:t>
            </a:r>
            <a:endParaRPr lang="en-US" sz="3800" i="1" dirty="0">
              <a:latin typeface="Narkisim" panose="020E0502050101010101" pitchFamily="34" charset="-79"/>
              <a:cs typeface="Narkisim" panose="020E0502050101010101" pitchFamily="34" charset="-79"/>
            </a:endParaRPr>
          </a:p>
          <a:p>
            <a:r>
              <a:rPr lang="en-US" sz="3800" dirty="0">
                <a:latin typeface="Narkisim" panose="020E0502050101010101" pitchFamily="34" charset="-79"/>
                <a:cs typeface="Narkisim" panose="020E0502050101010101" pitchFamily="34" charset="-79"/>
              </a:rPr>
              <a:t>Disney+, 2019</a:t>
            </a:r>
            <a:endParaRPr lang="en-US" sz="3800" i="1" dirty="0">
              <a:latin typeface="Narkisim" panose="020E0502050101010101" pitchFamily="34" charset="-79"/>
              <a:cs typeface="Narkisim" panose="020E0502050101010101" pitchFamily="34" charset="-79"/>
            </a:endParaRPr>
          </a:p>
          <a:p>
            <a:r>
              <a:rPr lang="en-US" sz="3800" dirty="0">
                <a:latin typeface="Narkisim" panose="020E0502050101010101" pitchFamily="34" charset="-79"/>
                <a:cs typeface="Narkisim" panose="020E0502050101010101" pitchFamily="34" charset="-79"/>
              </a:rPr>
              <a:t>Peacock, 2020 (subsidiary, NBC Universal) </a:t>
            </a:r>
          </a:p>
          <a:p>
            <a:r>
              <a:rPr lang="en-US" sz="3800" dirty="0">
                <a:latin typeface="Narkisim" panose="020E0502050101010101" pitchFamily="34" charset="-79"/>
                <a:cs typeface="Narkisim" panose="020E0502050101010101" pitchFamily="34" charset="-79"/>
              </a:rPr>
              <a:t>HBO Max, 2021 (Warner Media)</a:t>
            </a:r>
          </a:p>
          <a:p>
            <a:r>
              <a:rPr lang="en-US" sz="3800" dirty="0">
                <a:latin typeface="Narkisim" panose="020E0502050101010101" pitchFamily="34" charset="-79"/>
                <a:cs typeface="Narkisim" panose="020E0502050101010101" pitchFamily="34" charset="-79"/>
              </a:rPr>
              <a:t>Discovery+, 2021 (Warner Bros. Discovery)</a:t>
            </a:r>
          </a:p>
          <a:p>
            <a:endParaRPr lang="en-US" sz="2600" dirty="0">
              <a:latin typeface="Narkisim" panose="020E0502050101010101" pitchFamily="34" charset="-79"/>
              <a:cs typeface="Narkisim" panose="020E0502050101010101" pitchFamily="34" charset="-79"/>
            </a:endParaRPr>
          </a:p>
          <a:p>
            <a:pPr marL="0" indent="0">
              <a:buNone/>
            </a:pPr>
            <a:r>
              <a:rPr lang="en-US" sz="1800" i="1" dirty="0">
                <a:latin typeface="Narkisim" panose="020E0502050101010101" pitchFamily="34" charset="-79"/>
                <a:cs typeface="Narkisim" panose="020E0502050101010101" pitchFamily="34" charset="-79"/>
              </a:rPr>
              <a:t>Source</a:t>
            </a:r>
            <a:r>
              <a:rPr lang="en-US" sz="1800" dirty="0">
                <a:latin typeface="Narkisim" panose="020E0502050101010101" pitchFamily="34" charset="-79"/>
                <a:cs typeface="Narkisim" panose="020E0502050101010101" pitchFamily="34" charset="-79"/>
              </a:rPr>
              <a:t>: Nielsen</a:t>
            </a:r>
          </a:p>
        </p:txBody>
      </p:sp>
    </p:spTree>
    <p:extLst>
      <p:ext uri="{BB962C8B-B14F-4D97-AF65-F5344CB8AC3E}">
        <p14:creationId xmlns:p14="http://schemas.microsoft.com/office/powerpoint/2010/main" val="5040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0B58-0E69-50D9-451E-A6035BAC93BD}"/>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4B5380FC-A068-A436-0DC7-ABAC7DB07A80}"/>
              </a:ext>
            </a:extLst>
          </p:cNvPr>
          <p:cNvSpPr>
            <a:spLocks noGrp="1"/>
          </p:cNvSpPr>
          <p:nvPr>
            <p:ph idx="1"/>
          </p:nvPr>
        </p:nvSpPr>
        <p:spPr/>
        <p:txBody>
          <a:bodyPr>
            <a:normAutofit fontScale="62500" lnSpcReduction="20000"/>
          </a:bodyPr>
          <a:lstStyle/>
          <a:p>
            <a:pPr marL="0" indent="0">
              <a:buNone/>
            </a:pPr>
            <a:r>
              <a:rPr lang="en-US" sz="4400" b="1" dirty="0">
                <a:latin typeface="Narkisim" panose="020E0502050101010101" pitchFamily="34" charset="-79"/>
                <a:cs typeface="Narkisim" panose="020E0502050101010101" pitchFamily="34" charset="-79"/>
              </a:rPr>
              <a:t>Top 10 Streaming Serial Programs 2024</a:t>
            </a:r>
          </a:p>
          <a:p>
            <a:pPr marL="0" indent="0">
              <a:buNone/>
            </a:pPr>
            <a:endParaRPr lang="en-US" sz="3800" b="1" dirty="0">
              <a:latin typeface="Narkisim" panose="020E0502050101010101" pitchFamily="34" charset="-79"/>
              <a:cs typeface="Narkisim" panose="020E0502050101010101" pitchFamily="34" charset="-79"/>
            </a:endParaRPr>
          </a:p>
          <a:p>
            <a:r>
              <a:rPr lang="en-US" sz="2500" dirty="0">
                <a:solidFill>
                  <a:srgbClr val="FFFF00"/>
                </a:solidFill>
                <a:latin typeface="Narkisim" panose="020E0502050101010101" pitchFamily="34" charset="-79"/>
                <a:cs typeface="Narkisim" panose="020E0502050101010101" pitchFamily="34" charset="-79"/>
              </a:rPr>
              <a:t>The Perfect Couple</a:t>
            </a:r>
            <a:r>
              <a:rPr lang="en-US" sz="2500" dirty="0">
                <a:latin typeface="Narkisim" panose="020E0502050101010101" pitchFamily="34" charset="-79"/>
                <a:cs typeface="Narkisim" panose="020E0502050101010101" pitchFamily="34" charset="-79"/>
              </a:rPr>
              <a:t>, limited series</a:t>
            </a:r>
          </a:p>
          <a:p>
            <a:r>
              <a:rPr lang="en-US" sz="2500" dirty="0">
                <a:latin typeface="Narkisim" panose="020E0502050101010101" pitchFamily="34" charset="-79"/>
                <a:cs typeface="Narkisim" panose="020E0502050101010101" pitchFamily="34" charset="-79"/>
              </a:rPr>
              <a:t>The Penguin, limited series</a:t>
            </a:r>
          </a:p>
          <a:p>
            <a:r>
              <a:rPr lang="en-US" sz="2500" dirty="0">
                <a:latin typeface="Narkisim" panose="020E0502050101010101" pitchFamily="34" charset="-79"/>
                <a:cs typeface="Narkisim" panose="020E0502050101010101" pitchFamily="34" charset="-79"/>
              </a:rPr>
              <a:t>KAOS, season 1</a:t>
            </a:r>
          </a:p>
          <a:p>
            <a:r>
              <a:rPr lang="en-US" sz="2500" dirty="0">
                <a:solidFill>
                  <a:srgbClr val="FFFF00"/>
                </a:solidFill>
                <a:latin typeface="Narkisim" panose="020E0502050101010101" pitchFamily="34" charset="-79"/>
                <a:cs typeface="Narkisim" panose="020E0502050101010101" pitchFamily="34" charset="-79"/>
              </a:rPr>
              <a:t>The Lord of the Rings: </a:t>
            </a:r>
            <a:r>
              <a:rPr lang="en-US" sz="2500" dirty="0">
                <a:latin typeface="Narkisim" panose="020E0502050101010101" pitchFamily="34" charset="-79"/>
                <a:cs typeface="Narkisim" panose="020E0502050101010101" pitchFamily="34" charset="-79"/>
              </a:rPr>
              <a:t>The Rings of Power, season 2</a:t>
            </a:r>
          </a:p>
          <a:p>
            <a:r>
              <a:rPr lang="en-US" sz="2500" dirty="0">
                <a:solidFill>
                  <a:srgbClr val="FFFF00"/>
                </a:solidFill>
                <a:latin typeface="Narkisim" panose="020E0502050101010101" pitchFamily="34" charset="-79"/>
                <a:cs typeface="Narkisim" panose="020E0502050101010101" pitchFamily="34" charset="-79"/>
              </a:rPr>
              <a:t>The Old Man</a:t>
            </a:r>
            <a:r>
              <a:rPr lang="en-US" sz="2500" dirty="0">
                <a:latin typeface="Narkisim" panose="020E0502050101010101" pitchFamily="34" charset="-79"/>
                <a:cs typeface="Narkisim" panose="020E0502050101010101" pitchFamily="34" charset="-79"/>
              </a:rPr>
              <a:t>, season 2</a:t>
            </a:r>
          </a:p>
          <a:p>
            <a:r>
              <a:rPr lang="en-US" sz="2500" dirty="0">
                <a:solidFill>
                  <a:srgbClr val="FFFF00"/>
                </a:solidFill>
                <a:latin typeface="Narkisim" panose="020E0502050101010101" pitchFamily="34" charset="-79"/>
                <a:cs typeface="Narkisim" panose="020E0502050101010101" pitchFamily="34" charset="-79"/>
              </a:rPr>
              <a:t>Slow Horses</a:t>
            </a:r>
            <a:r>
              <a:rPr lang="en-US" sz="2500" dirty="0">
                <a:latin typeface="Narkisim" panose="020E0502050101010101" pitchFamily="34" charset="-79"/>
                <a:cs typeface="Narkisim" panose="020E0502050101010101" pitchFamily="34" charset="-79"/>
              </a:rPr>
              <a:t>, season 4</a:t>
            </a:r>
          </a:p>
          <a:p>
            <a:r>
              <a:rPr lang="en-US" sz="2500" dirty="0">
                <a:latin typeface="Narkisim" panose="020E0502050101010101" pitchFamily="34" charset="-79"/>
                <a:cs typeface="Narkisim" panose="020E0502050101010101" pitchFamily="34" charset="-79"/>
              </a:rPr>
              <a:t>Kevin Can F**K Himself, season 1</a:t>
            </a:r>
          </a:p>
          <a:p>
            <a:r>
              <a:rPr lang="en-US" sz="2500" dirty="0">
                <a:solidFill>
                  <a:srgbClr val="FFFF00"/>
                </a:solidFill>
                <a:latin typeface="Narkisim" panose="020E0502050101010101" pitchFamily="34" charset="-79"/>
                <a:cs typeface="Narkisim" panose="020E0502050101010101" pitchFamily="34" charset="-79"/>
              </a:rPr>
              <a:t>Dark Winds</a:t>
            </a:r>
            <a:r>
              <a:rPr lang="en-US" sz="2500" dirty="0">
                <a:latin typeface="Narkisim" panose="020E0502050101010101" pitchFamily="34" charset="-79"/>
                <a:cs typeface="Narkisim" panose="020E0502050101010101" pitchFamily="34" charset="-79"/>
              </a:rPr>
              <a:t>, season 2</a:t>
            </a:r>
          </a:p>
          <a:p>
            <a:r>
              <a:rPr lang="en-US" sz="2500" dirty="0">
                <a:latin typeface="Narkisim" panose="020E0502050101010101" pitchFamily="34" charset="-79"/>
                <a:cs typeface="Narkisim" panose="020E0502050101010101" pitchFamily="34" charset="-79"/>
              </a:rPr>
              <a:t>English Teacher, season 1</a:t>
            </a:r>
          </a:p>
          <a:p>
            <a:r>
              <a:rPr lang="en-US" sz="2500" dirty="0">
                <a:solidFill>
                  <a:srgbClr val="FFFF00"/>
                </a:solidFill>
                <a:latin typeface="Narkisim" panose="020E0502050101010101" pitchFamily="34" charset="-79"/>
                <a:cs typeface="Narkisim" panose="020E0502050101010101" pitchFamily="34" charset="-79"/>
              </a:rPr>
              <a:t>Bad Monkey</a:t>
            </a:r>
            <a:r>
              <a:rPr lang="en-US" sz="2500" dirty="0">
                <a:latin typeface="Narkisim" panose="020E0502050101010101" pitchFamily="34" charset="-79"/>
                <a:cs typeface="Narkisim" panose="020E0502050101010101" pitchFamily="34" charset="-79"/>
              </a:rPr>
              <a:t>, season 1</a:t>
            </a:r>
          </a:p>
          <a:p>
            <a:pPr marL="0" indent="0">
              <a:buNone/>
            </a:pPr>
            <a:endParaRPr lang="en-US" dirty="0">
              <a:latin typeface="Narkisim" panose="020E0502050101010101" pitchFamily="34" charset="-79"/>
              <a:cs typeface="Narkisim" panose="020E0502050101010101" pitchFamily="34" charset="-79"/>
            </a:endParaRPr>
          </a:p>
          <a:p>
            <a:pPr marL="0" indent="0">
              <a:buNone/>
            </a:pPr>
            <a:r>
              <a:rPr lang="en-US" sz="2200" i="1" dirty="0">
                <a:latin typeface="Narkisim" panose="020E0502050101010101" pitchFamily="34" charset="-79"/>
                <a:cs typeface="Narkisim" panose="020E0502050101010101" pitchFamily="34" charset="-79"/>
              </a:rPr>
              <a:t>Source</a:t>
            </a:r>
            <a:r>
              <a:rPr lang="en-US" sz="2200" dirty="0">
                <a:latin typeface="Narkisim" panose="020E0502050101010101" pitchFamily="34" charset="-79"/>
                <a:cs typeface="Narkisim" panose="020E0502050101010101" pitchFamily="34" charset="-79"/>
              </a:rPr>
              <a:t>: Rotten Tomatoes</a:t>
            </a:r>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238279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D01D-DA16-39AB-5C04-FB9E3A049060}"/>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06D2420-B44C-F4D5-BBD7-E8F0E9B93C53}"/>
              </a:ext>
            </a:extLst>
          </p:cNvPr>
          <p:cNvSpPr>
            <a:spLocks noGrp="1"/>
          </p:cNvSpPr>
          <p:nvPr>
            <p:ph idx="1"/>
          </p:nvPr>
        </p:nvSpPr>
        <p:spPr/>
        <p:txBody>
          <a:bodyPr/>
          <a:lstStyle/>
          <a:p>
            <a:pPr marL="0" indent="0">
              <a:buNone/>
            </a:pPr>
            <a:r>
              <a:rPr lang="en-US" dirty="0">
                <a:effectLst/>
                <a:latin typeface="Narkisim" panose="020E0502050101010101" pitchFamily="34" charset="-79"/>
                <a:cs typeface="Narkisim" panose="020E0502050101010101" pitchFamily="34" charset="-79"/>
              </a:rPr>
              <a:t>A serial is a work of entertainment, </a:t>
            </a:r>
          </a:p>
          <a:p>
            <a:pPr marL="0" indent="0">
              <a:buNone/>
            </a:pPr>
            <a:r>
              <a:rPr lang="en-US" dirty="0">
                <a:effectLst/>
                <a:latin typeface="Narkisim" panose="020E0502050101010101" pitchFamily="34" charset="-79"/>
                <a:cs typeface="Narkisim" panose="020E0502050101010101" pitchFamily="34" charset="-79"/>
              </a:rPr>
              <a:t>something published or produced in installments </a:t>
            </a:r>
          </a:p>
          <a:p>
            <a:pPr marL="0" indent="0">
              <a:buNone/>
            </a:pPr>
            <a:r>
              <a:rPr lang="en-US" dirty="0">
                <a:effectLst/>
                <a:latin typeface="Narkisim" panose="020E0502050101010101" pitchFamily="34" charset="-79"/>
                <a:cs typeface="Narkisim" panose="020E0502050101010101" pitchFamily="34" charset="-79"/>
              </a:rPr>
              <a:t>at regular intervals as a novel, or radio or television drama </a:t>
            </a:r>
          </a:p>
          <a:p>
            <a:pPr marL="0" indent="0">
              <a:buNone/>
            </a:pPr>
            <a:r>
              <a:rPr lang="en-US" dirty="0">
                <a:effectLst/>
                <a:latin typeface="Narkisim" panose="020E0502050101010101" pitchFamily="34" charset="-79"/>
                <a:cs typeface="Narkisim" panose="020E0502050101010101" pitchFamily="34" charset="-79"/>
              </a:rPr>
              <a:t>that contains a narrative thread or overarching theme, as in a series.</a:t>
            </a:r>
          </a:p>
          <a:p>
            <a:endParaRPr lang="en-US" dirty="0"/>
          </a:p>
        </p:txBody>
      </p:sp>
    </p:spTree>
    <p:extLst>
      <p:ext uri="{BB962C8B-B14F-4D97-AF65-F5344CB8AC3E}">
        <p14:creationId xmlns:p14="http://schemas.microsoft.com/office/powerpoint/2010/main" val="8631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E9FD-8290-DA0E-ABB5-2414E9068545}"/>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2D910775-DCA1-2E7B-A070-452E4A0A9BBE}"/>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Secrets to Writing Serial Fiction</a:t>
            </a:r>
          </a:p>
          <a:p>
            <a:pPr marL="0" indent="0">
              <a:buNone/>
            </a:pPr>
            <a:endParaRPr lang="en-US" b="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The plan</a:t>
            </a:r>
          </a:p>
          <a:p>
            <a:r>
              <a:rPr lang="en-US" dirty="0">
                <a:latin typeface="Narkisim" panose="020E0502050101010101" pitchFamily="34" charset="-79"/>
                <a:cs typeface="Narkisim" panose="020E0502050101010101" pitchFamily="34" charset="-79"/>
              </a:rPr>
              <a:t>Character profiles</a:t>
            </a:r>
          </a:p>
          <a:p>
            <a:r>
              <a:rPr lang="en-US" dirty="0">
                <a:latin typeface="Narkisim" panose="020E0502050101010101" pitchFamily="34" charset="-79"/>
                <a:cs typeface="Narkisim" panose="020E0502050101010101" pitchFamily="34" charset="-79"/>
              </a:rPr>
              <a:t>Plot diagram</a:t>
            </a:r>
          </a:p>
          <a:p>
            <a:r>
              <a:rPr lang="en-US" dirty="0">
                <a:latin typeface="Narkisim" panose="020E0502050101010101" pitchFamily="34" charset="-79"/>
                <a:cs typeface="Narkisim" panose="020E0502050101010101" pitchFamily="34" charset="-79"/>
              </a:rPr>
              <a:t>Keep the reader engaged</a:t>
            </a:r>
          </a:p>
          <a:p>
            <a:r>
              <a:rPr lang="en-US" dirty="0">
                <a:latin typeface="Narkisim" panose="020E0502050101010101" pitchFamily="34" charset="-79"/>
                <a:cs typeface="Narkisim" panose="020E0502050101010101" pitchFamily="34" charset="-79"/>
              </a:rPr>
              <a:t>Writing cliffhangers</a:t>
            </a:r>
          </a:p>
        </p:txBody>
      </p:sp>
    </p:spTree>
    <p:extLst>
      <p:ext uri="{BB962C8B-B14F-4D97-AF65-F5344CB8AC3E}">
        <p14:creationId xmlns:p14="http://schemas.microsoft.com/office/powerpoint/2010/main" val="2074528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4BE0-0A59-8552-65CB-CF5A381CE8AB}"/>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FF22AA49-1AE6-162B-8442-20F72BB07EEF}"/>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THE PLAN – Two approaches</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Finish your novel first</a:t>
            </a:r>
          </a:p>
          <a:p>
            <a:r>
              <a:rPr lang="en-US" dirty="0">
                <a:latin typeface="Narkisim" panose="020E0502050101010101" pitchFamily="34" charset="-79"/>
                <a:cs typeface="Narkisim" panose="020E0502050101010101" pitchFamily="34" charset="-79"/>
              </a:rPr>
              <a:t>Write it on the fly</a:t>
            </a:r>
          </a:p>
        </p:txBody>
      </p:sp>
    </p:spTree>
    <p:extLst>
      <p:ext uri="{BB962C8B-B14F-4D97-AF65-F5344CB8AC3E}">
        <p14:creationId xmlns:p14="http://schemas.microsoft.com/office/powerpoint/2010/main" val="274060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E44C-0F5B-D418-9A78-CC55BFEEC312}"/>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FA0B9D90-D546-E1F6-9E16-AA11EAD493AA}"/>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CHARACTER PROFILES</a:t>
            </a:r>
          </a:p>
          <a:p>
            <a:pPr marL="0" indent="0">
              <a:buNone/>
            </a:pPr>
            <a:endParaRPr lang="en-US" b="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Desire</a:t>
            </a:r>
          </a:p>
          <a:p>
            <a:r>
              <a:rPr lang="en-US" dirty="0">
                <a:latin typeface="Narkisim" panose="020E0502050101010101" pitchFamily="34" charset="-79"/>
                <a:cs typeface="Narkisim" panose="020E0502050101010101" pitchFamily="34" charset="-79"/>
              </a:rPr>
              <a:t>Goals</a:t>
            </a:r>
          </a:p>
          <a:p>
            <a:r>
              <a:rPr lang="en-US" dirty="0">
                <a:latin typeface="Narkisim" panose="020E0502050101010101" pitchFamily="34" charset="-79"/>
                <a:cs typeface="Narkisim" panose="020E0502050101010101" pitchFamily="34" charset="-79"/>
              </a:rPr>
              <a:t>Motivation</a:t>
            </a:r>
          </a:p>
          <a:p>
            <a:r>
              <a:rPr lang="en-US" dirty="0">
                <a:latin typeface="Narkisim" panose="020E0502050101010101" pitchFamily="34" charset="-79"/>
                <a:cs typeface="Narkisim" panose="020E0502050101010101" pitchFamily="34" charset="-79"/>
              </a:rPr>
              <a:t>Flaws</a:t>
            </a:r>
          </a:p>
        </p:txBody>
      </p:sp>
    </p:spTree>
    <p:extLst>
      <p:ext uri="{BB962C8B-B14F-4D97-AF65-F5344CB8AC3E}">
        <p14:creationId xmlns:p14="http://schemas.microsoft.com/office/powerpoint/2010/main" val="2210183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B739-B791-D88A-88F7-6D63C051C139}"/>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graphicFrame>
        <p:nvGraphicFramePr>
          <p:cNvPr id="6" name="Content Placeholder 5">
            <a:extLst>
              <a:ext uri="{FF2B5EF4-FFF2-40B4-BE49-F238E27FC236}">
                <a16:creationId xmlns:a16="http://schemas.microsoft.com/office/drawing/2014/main" id="{F5F97100-60A9-BA33-C811-5F856D1D5AED}"/>
              </a:ext>
            </a:extLst>
          </p:cNvPr>
          <p:cNvGraphicFramePr>
            <a:graphicFrameLocks noGrp="1"/>
          </p:cNvGraphicFramePr>
          <p:nvPr>
            <p:ph idx="1"/>
            <p:extLst>
              <p:ext uri="{D42A27DB-BD31-4B8C-83A1-F6EECF244321}">
                <p14:modId xmlns:p14="http://schemas.microsoft.com/office/powerpoint/2010/main" val="1365941589"/>
              </p:ext>
            </p:extLst>
          </p:nvPr>
        </p:nvGraphicFramePr>
        <p:xfrm>
          <a:off x="838200" y="1825625"/>
          <a:ext cx="10515600" cy="3977640"/>
        </p:xfrm>
        <a:graphic>
          <a:graphicData uri="http://schemas.openxmlformats.org/drawingml/2006/table">
            <a:tbl>
              <a:tblPr firstRow="1" bandRow="1">
                <a:tableStyleId>{93296810-A885-4BE3-A3E7-6D5BEEA58F35}</a:tableStyleId>
              </a:tblPr>
              <a:tblGrid>
                <a:gridCol w="2103120">
                  <a:extLst>
                    <a:ext uri="{9D8B030D-6E8A-4147-A177-3AD203B41FA5}">
                      <a16:colId xmlns:a16="http://schemas.microsoft.com/office/drawing/2014/main" val="730053232"/>
                    </a:ext>
                  </a:extLst>
                </a:gridCol>
                <a:gridCol w="2103120">
                  <a:extLst>
                    <a:ext uri="{9D8B030D-6E8A-4147-A177-3AD203B41FA5}">
                      <a16:colId xmlns:a16="http://schemas.microsoft.com/office/drawing/2014/main" val="2686087234"/>
                    </a:ext>
                  </a:extLst>
                </a:gridCol>
                <a:gridCol w="2103120">
                  <a:extLst>
                    <a:ext uri="{9D8B030D-6E8A-4147-A177-3AD203B41FA5}">
                      <a16:colId xmlns:a16="http://schemas.microsoft.com/office/drawing/2014/main" val="4010028595"/>
                    </a:ext>
                  </a:extLst>
                </a:gridCol>
                <a:gridCol w="2103120">
                  <a:extLst>
                    <a:ext uri="{9D8B030D-6E8A-4147-A177-3AD203B41FA5}">
                      <a16:colId xmlns:a16="http://schemas.microsoft.com/office/drawing/2014/main" val="3272195047"/>
                    </a:ext>
                  </a:extLst>
                </a:gridCol>
                <a:gridCol w="2103120">
                  <a:extLst>
                    <a:ext uri="{9D8B030D-6E8A-4147-A177-3AD203B41FA5}">
                      <a16:colId xmlns:a16="http://schemas.microsoft.com/office/drawing/2014/main" val="1996643165"/>
                    </a:ext>
                  </a:extLst>
                </a:gridCol>
              </a:tblGrid>
              <a:tr h="370840">
                <a:tc>
                  <a:txBody>
                    <a:bodyPr/>
                    <a:lstStyle/>
                    <a:p>
                      <a:r>
                        <a:rPr lang="en-US" dirty="0">
                          <a:solidFill>
                            <a:schemeClr val="tx1"/>
                          </a:solidFill>
                        </a:rPr>
                        <a:t>CHARACTER</a:t>
                      </a:r>
                    </a:p>
                  </a:txBody>
                  <a:tcPr/>
                </a:tc>
                <a:tc>
                  <a:txBody>
                    <a:bodyPr/>
                    <a:lstStyle/>
                    <a:p>
                      <a:r>
                        <a:rPr lang="en-US" dirty="0">
                          <a:solidFill>
                            <a:schemeClr val="tx1"/>
                          </a:solidFill>
                        </a:rPr>
                        <a:t>DESIRE</a:t>
                      </a:r>
                    </a:p>
                  </a:txBody>
                  <a:tcPr/>
                </a:tc>
                <a:tc>
                  <a:txBody>
                    <a:bodyPr/>
                    <a:lstStyle/>
                    <a:p>
                      <a:r>
                        <a:rPr lang="en-US" dirty="0">
                          <a:solidFill>
                            <a:schemeClr val="tx1"/>
                          </a:solidFill>
                        </a:rPr>
                        <a:t>GOALS</a:t>
                      </a:r>
                    </a:p>
                  </a:txBody>
                  <a:tcPr/>
                </a:tc>
                <a:tc>
                  <a:txBody>
                    <a:bodyPr/>
                    <a:lstStyle/>
                    <a:p>
                      <a:r>
                        <a:rPr lang="en-US" dirty="0">
                          <a:solidFill>
                            <a:schemeClr val="tx1"/>
                          </a:solidFill>
                        </a:rPr>
                        <a:t>MOTIVATION</a:t>
                      </a:r>
                    </a:p>
                  </a:txBody>
                  <a:tcPr/>
                </a:tc>
                <a:tc>
                  <a:txBody>
                    <a:bodyPr/>
                    <a:lstStyle/>
                    <a:p>
                      <a:r>
                        <a:rPr lang="en-US" dirty="0">
                          <a:solidFill>
                            <a:schemeClr val="tx1"/>
                          </a:solidFill>
                        </a:rPr>
                        <a:t>FLAWS</a:t>
                      </a:r>
                    </a:p>
                  </a:txBody>
                  <a:tcPr/>
                </a:tc>
                <a:extLst>
                  <a:ext uri="{0D108BD9-81ED-4DB2-BD59-A6C34878D82A}">
                    <a16:rowId xmlns:a16="http://schemas.microsoft.com/office/drawing/2014/main" val="1302505467"/>
                  </a:ext>
                </a:extLst>
              </a:tr>
              <a:tr h="370840">
                <a:tc>
                  <a:txBody>
                    <a:bodyPr/>
                    <a:lstStyle/>
                    <a:p>
                      <a:r>
                        <a:rPr lang="en-US" dirty="0">
                          <a:solidFill>
                            <a:schemeClr val="bg1"/>
                          </a:solidFill>
                        </a:rPr>
                        <a:t>Samantha “Sam” Eggers</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1736848"/>
                  </a:ext>
                </a:extLst>
              </a:tr>
              <a:tr h="370840">
                <a:tc>
                  <a:txBody>
                    <a:bodyPr/>
                    <a:lstStyle/>
                    <a:p>
                      <a:r>
                        <a:rPr lang="en-US" dirty="0">
                          <a:solidFill>
                            <a:schemeClr val="bg1"/>
                          </a:solidFill>
                        </a:rPr>
                        <a:t>Grace Eggers - Mom</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804288396"/>
                  </a:ext>
                </a:extLst>
              </a:tr>
              <a:tr h="370840">
                <a:tc>
                  <a:txBody>
                    <a:bodyPr/>
                    <a:lstStyle/>
                    <a:p>
                      <a:r>
                        <a:rPr lang="en-US" dirty="0">
                          <a:solidFill>
                            <a:schemeClr val="bg1"/>
                          </a:solidFill>
                        </a:rPr>
                        <a:t>Otto Eggers - Dad</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32220396"/>
                  </a:ext>
                </a:extLst>
              </a:tr>
              <a:tr h="370840">
                <a:tc>
                  <a:txBody>
                    <a:bodyPr/>
                    <a:lstStyle/>
                    <a:p>
                      <a:r>
                        <a:rPr lang="en-US" dirty="0">
                          <a:solidFill>
                            <a:schemeClr val="bg1"/>
                          </a:solidFill>
                        </a:rPr>
                        <a:t>Aunt George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31068475"/>
                  </a:ext>
                </a:extLst>
              </a:tr>
              <a:tr h="370840">
                <a:tc>
                  <a:txBody>
                    <a:bodyPr/>
                    <a:lstStyle/>
                    <a:p>
                      <a:r>
                        <a:rPr lang="en-US" dirty="0">
                          <a:solidFill>
                            <a:schemeClr val="bg1"/>
                          </a:solidFill>
                        </a:rPr>
                        <a:t>Mabrey “Mabs”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16878680"/>
                  </a:ext>
                </a:extLst>
              </a:tr>
              <a:tr h="370840">
                <a:tc>
                  <a:txBody>
                    <a:bodyPr/>
                    <a:lstStyle/>
                    <a:p>
                      <a:r>
                        <a:rPr lang="en-US" dirty="0">
                          <a:solidFill>
                            <a:schemeClr val="bg1"/>
                          </a:solidFill>
                        </a:rPr>
                        <a:t>Dr. Tom Cavendish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41871814"/>
                  </a:ext>
                </a:extLst>
              </a:tr>
              <a:tr h="370840">
                <a:tc>
                  <a:txBody>
                    <a:bodyPr/>
                    <a:lstStyle/>
                    <a:p>
                      <a:r>
                        <a:rPr lang="en-US" dirty="0">
                          <a:solidFill>
                            <a:schemeClr val="bg1"/>
                          </a:solidFill>
                        </a:rPr>
                        <a:t>Sheriff Chad Fuller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2759140"/>
                  </a:ext>
                </a:extLst>
              </a:tr>
              <a:tr h="370840">
                <a:tc>
                  <a:txBody>
                    <a:bodyPr/>
                    <a:lstStyle/>
                    <a:p>
                      <a:r>
                        <a:rPr lang="en-US" dirty="0">
                          <a:solidFill>
                            <a:schemeClr val="bg1"/>
                          </a:solidFill>
                        </a:rPr>
                        <a:t>Alexander </a:t>
                      </a:r>
                      <a:r>
                        <a:rPr lang="en-US" dirty="0" err="1">
                          <a:solidFill>
                            <a:schemeClr val="bg1"/>
                          </a:solidFill>
                        </a:rPr>
                        <a:t>Federov</a:t>
                      </a:r>
                      <a:endParaRPr lang="en-US" dirty="0">
                        <a:solidFill>
                          <a:schemeClr val="bg1"/>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8776322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14958967"/>
                  </a:ext>
                </a:extLst>
              </a:tr>
            </a:tbl>
          </a:graphicData>
        </a:graphic>
      </p:graphicFrame>
    </p:spTree>
    <p:extLst>
      <p:ext uri="{BB962C8B-B14F-4D97-AF65-F5344CB8AC3E}">
        <p14:creationId xmlns:p14="http://schemas.microsoft.com/office/powerpoint/2010/main" val="357018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3906-B732-60F4-C163-12BA1AD53BAD}"/>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graphicFrame>
        <p:nvGraphicFramePr>
          <p:cNvPr id="5" name="Content Placeholder 4">
            <a:extLst>
              <a:ext uri="{FF2B5EF4-FFF2-40B4-BE49-F238E27FC236}">
                <a16:creationId xmlns:a16="http://schemas.microsoft.com/office/drawing/2014/main" id="{044988A2-11D9-87DE-4214-37054A8DF008}"/>
              </a:ext>
            </a:extLst>
          </p:cNvPr>
          <p:cNvGraphicFramePr>
            <a:graphicFrameLocks noGrp="1"/>
          </p:cNvGraphicFramePr>
          <p:nvPr>
            <p:ph idx="1"/>
            <p:extLst>
              <p:ext uri="{D42A27DB-BD31-4B8C-83A1-F6EECF244321}">
                <p14:modId xmlns:p14="http://schemas.microsoft.com/office/powerpoint/2010/main" val="1568474044"/>
              </p:ext>
            </p:extLst>
          </p:nvPr>
        </p:nvGraphicFramePr>
        <p:xfrm>
          <a:off x="838200" y="1825625"/>
          <a:ext cx="10515597" cy="2966720"/>
        </p:xfrm>
        <a:graphic>
          <a:graphicData uri="http://schemas.openxmlformats.org/drawingml/2006/table">
            <a:tbl>
              <a:tblPr firstRow="1" bandRow="1">
                <a:tableStyleId>{93296810-A885-4BE3-A3E7-6D5BEEA58F35}</a:tableStyleId>
              </a:tblPr>
              <a:tblGrid>
                <a:gridCol w="3505199">
                  <a:extLst>
                    <a:ext uri="{9D8B030D-6E8A-4147-A177-3AD203B41FA5}">
                      <a16:colId xmlns:a16="http://schemas.microsoft.com/office/drawing/2014/main" val="3558556339"/>
                    </a:ext>
                  </a:extLst>
                </a:gridCol>
                <a:gridCol w="3505199">
                  <a:extLst>
                    <a:ext uri="{9D8B030D-6E8A-4147-A177-3AD203B41FA5}">
                      <a16:colId xmlns:a16="http://schemas.microsoft.com/office/drawing/2014/main" val="579012501"/>
                    </a:ext>
                  </a:extLst>
                </a:gridCol>
                <a:gridCol w="3505199">
                  <a:extLst>
                    <a:ext uri="{9D8B030D-6E8A-4147-A177-3AD203B41FA5}">
                      <a16:colId xmlns:a16="http://schemas.microsoft.com/office/drawing/2014/main" val="2302990623"/>
                    </a:ext>
                  </a:extLst>
                </a:gridCol>
              </a:tblGrid>
              <a:tr h="370840">
                <a:tc>
                  <a:txBody>
                    <a:bodyPr/>
                    <a:lstStyle/>
                    <a:p>
                      <a:r>
                        <a:rPr lang="en-US" dirty="0">
                          <a:solidFill>
                            <a:schemeClr val="tx1"/>
                          </a:solidFill>
                        </a:rPr>
                        <a:t>ACT ONE</a:t>
                      </a:r>
                    </a:p>
                  </a:txBody>
                  <a:tcPr/>
                </a:tc>
                <a:tc>
                  <a:txBody>
                    <a:bodyPr/>
                    <a:lstStyle/>
                    <a:p>
                      <a:r>
                        <a:rPr lang="en-US" dirty="0">
                          <a:solidFill>
                            <a:schemeClr val="tx1"/>
                          </a:solidFill>
                        </a:rPr>
                        <a:t>ACT TWO</a:t>
                      </a:r>
                    </a:p>
                  </a:txBody>
                  <a:tcPr/>
                </a:tc>
                <a:tc>
                  <a:txBody>
                    <a:bodyPr/>
                    <a:lstStyle/>
                    <a:p>
                      <a:r>
                        <a:rPr lang="en-US" dirty="0">
                          <a:solidFill>
                            <a:schemeClr val="tx1"/>
                          </a:solidFill>
                        </a:rPr>
                        <a:t>ACT THREE</a:t>
                      </a:r>
                    </a:p>
                  </a:txBody>
                  <a:tcPr/>
                </a:tc>
                <a:extLst>
                  <a:ext uri="{0D108BD9-81ED-4DB2-BD59-A6C34878D82A}">
                    <a16:rowId xmlns:a16="http://schemas.microsoft.com/office/drawing/2014/main" val="908778346"/>
                  </a:ext>
                </a:extLst>
              </a:tr>
              <a:tr h="370840">
                <a:tc>
                  <a:txBody>
                    <a:bodyPr/>
                    <a:lstStyle/>
                    <a:p>
                      <a:r>
                        <a:rPr lang="en-US" dirty="0">
                          <a:solidFill>
                            <a:schemeClr val="bg1"/>
                          </a:solidFill>
                        </a:rPr>
                        <a:t>Opening Image</a:t>
                      </a:r>
                    </a:p>
                  </a:txBody>
                  <a:tcPr/>
                </a:tc>
                <a:tc>
                  <a:txBody>
                    <a:bodyPr/>
                    <a:lstStyle/>
                    <a:p>
                      <a:r>
                        <a:rPr lang="en-US" dirty="0">
                          <a:solidFill>
                            <a:schemeClr val="bg1"/>
                          </a:solidFill>
                        </a:rPr>
                        <a:t>Break into two</a:t>
                      </a:r>
                    </a:p>
                  </a:txBody>
                  <a:tcPr/>
                </a:tc>
                <a:tc>
                  <a:txBody>
                    <a:bodyPr/>
                    <a:lstStyle/>
                    <a:p>
                      <a:r>
                        <a:rPr lang="en-US" dirty="0">
                          <a:solidFill>
                            <a:schemeClr val="bg1"/>
                          </a:solidFill>
                        </a:rPr>
                        <a:t>Break into three</a:t>
                      </a:r>
                    </a:p>
                  </a:txBody>
                  <a:tcPr/>
                </a:tc>
                <a:extLst>
                  <a:ext uri="{0D108BD9-81ED-4DB2-BD59-A6C34878D82A}">
                    <a16:rowId xmlns:a16="http://schemas.microsoft.com/office/drawing/2014/main" val="2254467182"/>
                  </a:ext>
                </a:extLst>
              </a:tr>
              <a:tr h="370840">
                <a:tc>
                  <a:txBody>
                    <a:bodyPr/>
                    <a:lstStyle/>
                    <a:p>
                      <a:r>
                        <a:rPr lang="en-US" dirty="0">
                          <a:solidFill>
                            <a:schemeClr val="bg1"/>
                          </a:solidFill>
                        </a:rPr>
                        <a:t>Theme Stated</a:t>
                      </a:r>
                    </a:p>
                  </a:txBody>
                  <a:tcPr/>
                </a:tc>
                <a:tc>
                  <a:txBody>
                    <a:bodyPr/>
                    <a:lstStyle/>
                    <a:p>
                      <a:r>
                        <a:rPr lang="en-US" dirty="0">
                          <a:solidFill>
                            <a:schemeClr val="bg1"/>
                          </a:solidFill>
                        </a:rPr>
                        <a:t>B-story</a:t>
                      </a:r>
                    </a:p>
                  </a:txBody>
                  <a:tcPr/>
                </a:tc>
                <a:tc>
                  <a:txBody>
                    <a:bodyPr/>
                    <a:lstStyle/>
                    <a:p>
                      <a:r>
                        <a:rPr lang="en-US" dirty="0">
                          <a:solidFill>
                            <a:schemeClr val="bg1"/>
                          </a:solidFill>
                        </a:rPr>
                        <a:t>Finale</a:t>
                      </a:r>
                    </a:p>
                  </a:txBody>
                  <a:tcPr/>
                </a:tc>
                <a:extLst>
                  <a:ext uri="{0D108BD9-81ED-4DB2-BD59-A6C34878D82A}">
                    <a16:rowId xmlns:a16="http://schemas.microsoft.com/office/drawing/2014/main" val="2953846341"/>
                  </a:ext>
                </a:extLst>
              </a:tr>
              <a:tr h="370840">
                <a:tc>
                  <a:txBody>
                    <a:bodyPr/>
                    <a:lstStyle/>
                    <a:p>
                      <a:r>
                        <a:rPr lang="en-US" dirty="0">
                          <a:solidFill>
                            <a:schemeClr val="bg1"/>
                          </a:solidFill>
                        </a:rPr>
                        <a:t>Set-up</a:t>
                      </a:r>
                    </a:p>
                  </a:txBody>
                  <a:tcPr/>
                </a:tc>
                <a:tc>
                  <a:txBody>
                    <a:bodyPr/>
                    <a:lstStyle/>
                    <a:p>
                      <a:r>
                        <a:rPr lang="en-US" dirty="0">
                          <a:solidFill>
                            <a:schemeClr val="bg1"/>
                          </a:solidFill>
                        </a:rPr>
                        <a:t>Fun &amp; Games</a:t>
                      </a:r>
                    </a:p>
                  </a:txBody>
                  <a:tcPr/>
                </a:tc>
                <a:tc>
                  <a:txBody>
                    <a:bodyPr/>
                    <a:lstStyle/>
                    <a:p>
                      <a:r>
                        <a:rPr lang="en-US" dirty="0">
                          <a:solidFill>
                            <a:schemeClr val="bg1"/>
                          </a:solidFill>
                        </a:rPr>
                        <a:t>Finale image</a:t>
                      </a:r>
                    </a:p>
                  </a:txBody>
                  <a:tcPr/>
                </a:tc>
                <a:extLst>
                  <a:ext uri="{0D108BD9-81ED-4DB2-BD59-A6C34878D82A}">
                    <a16:rowId xmlns:a16="http://schemas.microsoft.com/office/drawing/2014/main" val="100228533"/>
                  </a:ext>
                </a:extLst>
              </a:tr>
              <a:tr h="370840">
                <a:tc>
                  <a:txBody>
                    <a:bodyPr/>
                    <a:lstStyle/>
                    <a:p>
                      <a:r>
                        <a:rPr lang="en-US" dirty="0">
                          <a:solidFill>
                            <a:schemeClr val="bg1"/>
                          </a:solidFill>
                        </a:rPr>
                        <a:t>Catalyst</a:t>
                      </a:r>
                    </a:p>
                  </a:txBody>
                  <a:tcPr/>
                </a:tc>
                <a:tc>
                  <a:txBody>
                    <a:bodyPr/>
                    <a:lstStyle/>
                    <a:p>
                      <a:r>
                        <a:rPr lang="en-US" dirty="0">
                          <a:solidFill>
                            <a:schemeClr val="bg1"/>
                          </a:solidFill>
                        </a:rPr>
                        <a:t>Midpoint</a:t>
                      </a:r>
                    </a:p>
                  </a:txBody>
                  <a:tcPr/>
                </a:tc>
                <a:tc>
                  <a:txBody>
                    <a:bodyPr/>
                    <a:lstStyle/>
                    <a:p>
                      <a:endParaRPr lang="en-US" dirty="0">
                        <a:solidFill>
                          <a:schemeClr val="bg1"/>
                        </a:solidFill>
                      </a:endParaRPr>
                    </a:p>
                  </a:txBody>
                  <a:tcPr/>
                </a:tc>
                <a:extLst>
                  <a:ext uri="{0D108BD9-81ED-4DB2-BD59-A6C34878D82A}">
                    <a16:rowId xmlns:a16="http://schemas.microsoft.com/office/drawing/2014/main" val="3856454053"/>
                  </a:ext>
                </a:extLst>
              </a:tr>
              <a:tr h="370840">
                <a:tc>
                  <a:txBody>
                    <a:bodyPr/>
                    <a:lstStyle/>
                    <a:p>
                      <a:r>
                        <a:rPr lang="en-US" dirty="0">
                          <a:solidFill>
                            <a:schemeClr val="bg1"/>
                          </a:solidFill>
                        </a:rPr>
                        <a:t>Debate</a:t>
                      </a:r>
                    </a:p>
                  </a:txBody>
                  <a:tcPr/>
                </a:tc>
                <a:tc>
                  <a:txBody>
                    <a:bodyPr/>
                    <a:lstStyle/>
                    <a:p>
                      <a:r>
                        <a:rPr lang="en-US" dirty="0">
                          <a:solidFill>
                            <a:schemeClr val="bg1"/>
                          </a:solidFill>
                        </a:rPr>
                        <a:t>Bad guys close in</a:t>
                      </a:r>
                    </a:p>
                  </a:txBody>
                  <a:tcPr/>
                </a:tc>
                <a:tc>
                  <a:txBody>
                    <a:bodyPr/>
                    <a:lstStyle/>
                    <a:p>
                      <a:endParaRPr lang="en-US"/>
                    </a:p>
                  </a:txBody>
                  <a:tcPr/>
                </a:tc>
                <a:extLst>
                  <a:ext uri="{0D108BD9-81ED-4DB2-BD59-A6C34878D82A}">
                    <a16:rowId xmlns:a16="http://schemas.microsoft.com/office/drawing/2014/main" val="3351886308"/>
                  </a:ext>
                </a:extLst>
              </a:tr>
              <a:tr h="370840">
                <a:tc>
                  <a:txBody>
                    <a:bodyPr/>
                    <a:lstStyle/>
                    <a:p>
                      <a:endParaRPr lang="en-US"/>
                    </a:p>
                  </a:txBody>
                  <a:tcPr/>
                </a:tc>
                <a:tc>
                  <a:txBody>
                    <a:bodyPr/>
                    <a:lstStyle/>
                    <a:p>
                      <a:r>
                        <a:rPr lang="en-US" dirty="0">
                          <a:solidFill>
                            <a:schemeClr val="bg1"/>
                          </a:solidFill>
                        </a:rPr>
                        <a:t>All is lost</a:t>
                      </a:r>
                    </a:p>
                  </a:txBody>
                  <a:tcPr/>
                </a:tc>
                <a:tc>
                  <a:txBody>
                    <a:bodyPr/>
                    <a:lstStyle/>
                    <a:p>
                      <a:endParaRPr lang="en-US"/>
                    </a:p>
                  </a:txBody>
                  <a:tcPr/>
                </a:tc>
                <a:extLst>
                  <a:ext uri="{0D108BD9-81ED-4DB2-BD59-A6C34878D82A}">
                    <a16:rowId xmlns:a16="http://schemas.microsoft.com/office/drawing/2014/main" val="3007375101"/>
                  </a:ext>
                </a:extLst>
              </a:tr>
              <a:tr h="370840">
                <a:tc>
                  <a:txBody>
                    <a:bodyPr/>
                    <a:lstStyle/>
                    <a:p>
                      <a:endParaRPr lang="en-US"/>
                    </a:p>
                  </a:txBody>
                  <a:tcPr/>
                </a:tc>
                <a:tc>
                  <a:txBody>
                    <a:bodyPr/>
                    <a:lstStyle/>
                    <a:p>
                      <a:r>
                        <a:rPr lang="en-US" dirty="0">
                          <a:solidFill>
                            <a:schemeClr val="bg1"/>
                          </a:solidFill>
                        </a:rPr>
                        <a:t>Dark night of the soul</a:t>
                      </a:r>
                    </a:p>
                  </a:txBody>
                  <a:tcPr/>
                </a:tc>
                <a:tc>
                  <a:txBody>
                    <a:bodyPr/>
                    <a:lstStyle/>
                    <a:p>
                      <a:endParaRPr lang="en-US" dirty="0"/>
                    </a:p>
                  </a:txBody>
                  <a:tcPr/>
                </a:tc>
                <a:extLst>
                  <a:ext uri="{0D108BD9-81ED-4DB2-BD59-A6C34878D82A}">
                    <a16:rowId xmlns:a16="http://schemas.microsoft.com/office/drawing/2014/main" val="2846279604"/>
                  </a:ext>
                </a:extLst>
              </a:tr>
            </a:tbl>
          </a:graphicData>
        </a:graphic>
      </p:graphicFrame>
    </p:spTree>
    <p:extLst>
      <p:ext uri="{BB962C8B-B14F-4D97-AF65-F5344CB8AC3E}">
        <p14:creationId xmlns:p14="http://schemas.microsoft.com/office/powerpoint/2010/main" val="36014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8088-DF0F-EA96-E4F3-F0245A9A6951}"/>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33F08D2A-3F61-C091-1FFA-0E0C30263901}"/>
              </a:ext>
            </a:extLst>
          </p:cNvPr>
          <p:cNvSpPr>
            <a:spLocks noGrp="1"/>
          </p:cNvSpPr>
          <p:nvPr>
            <p:ph idx="1"/>
          </p:nvPr>
        </p:nvSpPr>
        <p:spPr>
          <a:xfrm>
            <a:off x="0" y="1690688"/>
            <a:ext cx="8401153" cy="2146103"/>
          </a:xfrm>
        </p:spPr>
        <p:txBody>
          <a:bodyPr/>
          <a:lstStyle/>
          <a:p>
            <a:pPr marL="0" indent="0">
              <a:buNone/>
            </a:pPr>
            <a:r>
              <a:rPr lang="en-US" b="1" dirty="0">
                <a:latin typeface="Narkisim" panose="020E0502050101010101" pitchFamily="34" charset="-79"/>
                <a:cs typeface="Narkisim" panose="020E0502050101010101" pitchFamily="34" charset="-79"/>
              </a:rPr>
              <a:t>KEEP THE READER ENGAGED</a:t>
            </a:r>
          </a:p>
          <a:p>
            <a:pPr marL="0" indent="0">
              <a:buNone/>
            </a:pPr>
            <a:endParaRPr lang="en-US" b="1" dirty="0">
              <a:latin typeface="Narkisim" panose="020E0502050101010101" pitchFamily="34" charset="-79"/>
              <a:cs typeface="Narkisim" panose="020E0502050101010101" pitchFamily="34" charset="-79"/>
            </a:endParaRPr>
          </a:p>
          <a:p>
            <a:pPr marL="0" indent="0">
              <a:buNone/>
            </a:pPr>
            <a:endParaRPr lang="en-US" b="1" dirty="0">
              <a:latin typeface="Narkisim" panose="020E0502050101010101" pitchFamily="34" charset="-79"/>
              <a:cs typeface="Narkisim" panose="020E0502050101010101" pitchFamily="34" charset="-79"/>
            </a:endParaRPr>
          </a:p>
        </p:txBody>
      </p:sp>
      <p:pic>
        <p:nvPicPr>
          <p:cNvPr id="2050" name="Picture 2" descr="Free Kindle Book photo and picture">
            <a:extLst>
              <a:ext uri="{FF2B5EF4-FFF2-40B4-BE49-F238E27FC236}">
                <a16:creationId xmlns:a16="http://schemas.microsoft.com/office/drawing/2014/main" id="{A3B908FB-E2D0-CDB7-390D-594B21F19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817" y="1"/>
            <a:ext cx="4446981" cy="667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62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14A4-99AD-0C3D-CB57-479227B1BFA6}"/>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738E24EF-82B3-35C0-7C3C-736F66EEDAFA}"/>
              </a:ext>
            </a:extLst>
          </p:cNvPr>
          <p:cNvSpPr>
            <a:spLocks noGrp="1"/>
          </p:cNvSpPr>
          <p:nvPr>
            <p:ph idx="1"/>
          </p:nvPr>
        </p:nvSpPr>
        <p:spPr/>
        <p:txBody>
          <a:bodyPr>
            <a:normAutofit/>
          </a:bodyPr>
          <a:lstStyle/>
          <a:p>
            <a:pPr marL="0" indent="0">
              <a:buNone/>
            </a:pPr>
            <a:endParaRPr lang="en-US" dirty="0">
              <a:latin typeface="Narkisim" panose="020E0502050101010101" pitchFamily="34" charset="-79"/>
              <a:cs typeface="Narkisim" panose="020E0502050101010101" pitchFamily="34" charset="-79"/>
            </a:endParaRPr>
          </a:p>
          <a:p>
            <a:pPr marL="0" indent="0">
              <a:buNone/>
            </a:pPr>
            <a:endParaRPr lang="en-US" dirty="0">
              <a:latin typeface="Narkisim" panose="020E0502050101010101" pitchFamily="34" charset="-79"/>
              <a:cs typeface="Narkisim" panose="020E0502050101010101" pitchFamily="34" charset="-79"/>
            </a:endParaRPr>
          </a:p>
          <a:p>
            <a:pPr marL="0" indent="0">
              <a:buNone/>
            </a:pPr>
            <a:endParaRPr lang="en-US"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“At the end, something has to propel you into the next chapter.”</a:t>
            </a:r>
          </a:p>
          <a:p>
            <a:pPr marL="0" indent="0">
              <a:buNone/>
            </a:pPr>
            <a:r>
              <a:rPr lang="en-US" dirty="0">
                <a:latin typeface="Narkisim" panose="020E0502050101010101" pitchFamily="34" charset="-79"/>
                <a:cs typeface="Narkisim" panose="020E0502050101010101" pitchFamily="34" charset="-79"/>
              </a:rPr>
              <a:t>						--James Patterson</a:t>
            </a:r>
          </a:p>
        </p:txBody>
      </p:sp>
    </p:spTree>
    <p:extLst>
      <p:ext uri="{BB962C8B-B14F-4D97-AF65-F5344CB8AC3E}">
        <p14:creationId xmlns:p14="http://schemas.microsoft.com/office/powerpoint/2010/main" val="85535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A228-5246-45EB-86E0-4FF58692697D}"/>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85A35185-52B4-56C9-17F2-E685CF604938}"/>
              </a:ext>
            </a:extLst>
          </p:cNvPr>
          <p:cNvSpPr>
            <a:spLocks noGrp="1"/>
          </p:cNvSpPr>
          <p:nvPr>
            <p:ph idx="1"/>
          </p:nvPr>
        </p:nvSpPr>
        <p:spPr>
          <a:xfrm>
            <a:off x="838200" y="1382233"/>
            <a:ext cx="10515600" cy="5110642"/>
          </a:xfrm>
        </p:spPr>
        <p:txBody>
          <a:bodyPr>
            <a:normAutofit fontScale="85000" lnSpcReduction="20000"/>
          </a:bodyPr>
          <a:lstStyle/>
          <a:p>
            <a:pPr marL="0" indent="0">
              <a:buNone/>
            </a:pPr>
            <a:r>
              <a:rPr lang="en-US" sz="2600" b="1" dirty="0">
                <a:latin typeface="Narkisim" panose="020E0502050101010101" pitchFamily="34" charset="-79"/>
                <a:cs typeface="Narkisim" panose="020E0502050101010101" pitchFamily="34" charset="-79"/>
              </a:rPr>
              <a:t>WRITING CLIFFHANGERS</a:t>
            </a:r>
          </a:p>
          <a:p>
            <a:pPr marL="0" indent="0">
              <a:buNone/>
            </a:pPr>
            <a:endParaRPr lang="en-US" sz="2600" b="1"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Suspenseful situation</a:t>
            </a:r>
          </a:p>
          <a:p>
            <a:r>
              <a:rPr lang="en-US" dirty="0">
                <a:latin typeface="Narkisim" panose="020E0502050101010101" pitchFamily="34" charset="-79"/>
                <a:cs typeface="Narkisim" panose="020E0502050101010101" pitchFamily="34" charset="-79"/>
              </a:rPr>
              <a:t>Shocking revelation or unanswered question</a:t>
            </a:r>
          </a:p>
          <a:p>
            <a:r>
              <a:rPr lang="en-US" dirty="0">
                <a:latin typeface="Narkisim" panose="020E0502050101010101" pitchFamily="34" charset="-79"/>
                <a:cs typeface="Narkisim" panose="020E0502050101010101" pitchFamily="34" charset="-79"/>
              </a:rPr>
              <a:t>Change of location</a:t>
            </a:r>
          </a:p>
          <a:p>
            <a:r>
              <a:rPr lang="en-US" dirty="0">
                <a:latin typeface="Narkisim" panose="020E0502050101010101" pitchFamily="34" charset="-79"/>
                <a:cs typeface="Narkisim" panose="020E0502050101010101" pitchFamily="34" charset="-79"/>
              </a:rPr>
              <a:t>Change POV</a:t>
            </a:r>
          </a:p>
          <a:p>
            <a:r>
              <a:rPr lang="en-US" dirty="0">
                <a:latin typeface="Narkisim" panose="020E0502050101010101" pitchFamily="34" charset="-79"/>
                <a:cs typeface="Narkisim" panose="020E0502050101010101" pitchFamily="34" charset="-79"/>
              </a:rPr>
              <a:t>Break up chapter lengths</a:t>
            </a:r>
          </a:p>
          <a:p>
            <a:r>
              <a:rPr lang="en-US" dirty="0">
                <a:latin typeface="Narkisim" panose="020E0502050101010101" pitchFamily="34" charset="-79"/>
                <a:cs typeface="Narkisim" panose="020E0502050101010101" pitchFamily="34" charset="-79"/>
              </a:rPr>
              <a:t>Delay the climax</a:t>
            </a:r>
          </a:p>
          <a:p>
            <a:r>
              <a:rPr lang="en-US" dirty="0">
                <a:latin typeface="Narkisim" panose="020E0502050101010101" pitchFamily="34" charset="-79"/>
                <a:cs typeface="Narkisim" panose="020E0502050101010101" pitchFamily="34" charset="-79"/>
              </a:rPr>
              <a:t>Offer new information or plot twist</a:t>
            </a:r>
          </a:p>
          <a:p>
            <a:r>
              <a:rPr lang="en-US" dirty="0">
                <a:latin typeface="Narkisim" panose="020E0502050101010101" pitchFamily="34" charset="-79"/>
                <a:cs typeface="Narkisim" panose="020E0502050101010101" pitchFamily="34" charset="-79"/>
              </a:rPr>
              <a:t>End on high emotion or low note</a:t>
            </a:r>
          </a:p>
          <a:p>
            <a:r>
              <a:rPr lang="en-US" dirty="0">
                <a:latin typeface="Narkisim" panose="020E0502050101010101" pitchFamily="34" charset="-79"/>
                <a:cs typeface="Narkisim" panose="020E0502050101010101" pitchFamily="34" charset="-79"/>
              </a:rPr>
              <a:t>Promise of events to come</a:t>
            </a:r>
          </a:p>
          <a:p>
            <a:r>
              <a:rPr lang="en-US" dirty="0">
                <a:latin typeface="Narkisim" panose="020E0502050101010101" pitchFamily="34" charset="-79"/>
                <a:cs typeface="Narkisim" panose="020E0502050101010101" pitchFamily="34" charset="-79"/>
              </a:rPr>
              <a:t>Mysterious line of dialogue</a:t>
            </a:r>
          </a:p>
          <a:p>
            <a:r>
              <a:rPr lang="en-US" dirty="0">
                <a:latin typeface="Narkisim" panose="020E0502050101010101" pitchFamily="34" charset="-79"/>
                <a:cs typeface="Narkisim" panose="020E0502050101010101" pitchFamily="34" charset="-79"/>
              </a:rPr>
              <a:t>Ominous metaphor</a:t>
            </a:r>
            <a:endParaRPr lang="en-US" dirty="0"/>
          </a:p>
        </p:txBody>
      </p:sp>
    </p:spTree>
    <p:extLst>
      <p:ext uri="{BB962C8B-B14F-4D97-AF65-F5344CB8AC3E}">
        <p14:creationId xmlns:p14="http://schemas.microsoft.com/office/powerpoint/2010/main" val="4265128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0E64-A8B5-10CF-0D29-1C65BD97AB26}"/>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D4C6486A-532F-33DC-EDF9-665F1FC9D1D8}"/>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Final thoughts</a:t>
            </a:r>
          </a:p>
          <a:p>
            <a:pPr marL="0" indent="0">
              <a:buNone/>
            </a:pPr>
            <a:endParaRPr lang="en-US" b="1" dirty="0">
              <a:latin typeface="Narkisim" panose="020E0502050101010101" pitchFamily="34" charset="-79"/>
              <a:cs typeface="Narkisim" panose="020E0502050101010101" pitchFamily="34" charset="-79"/>
            </a:endParaRPr>
          </a:p>
          <a:p>
            <a:r>
              <a:rPr lang="en-US" sz="2400" dirty="0">
                <a:latin typeface="Narkisim" panose="020E0502050101010101" pitchFamily="34" charset="-79"/>
                <a:cs typeface="Narkisim" panose="020E0502050101010101" pitchFamily="34" charset="-79"/>
              </a:rPr>
              <a:t>Serial Fiction – long and rich history</a:t>
            </a:r>
          </a:p>
          <a:p>
            <a:r>
              <a:rPr lang="en-US" sz="2400" dirty="0">
                <a:latin typeface="Narkisim" panose="020E0502050101010101" pitchFamily="34" charset="-79"/>
                <a:cs typeface="Narkisim" panose="020E0502050101010101" pitchFamily="34" charset="-79"/>
              </a:rPr>
              <a:t>Compelling stories</a:t>
            </a:r>
          </a:p>
          <a:p>
            <a:r>
              <a:rPr lang="en-US" sz="2400" dirty="0">
                <a:latin typeface="Narkisim" panose="020E0502050101010101" pitchFamily="34" charset="-79"/>
                <a:cs typeface="Narkisim" panose="020E0502050101010101" pitchFamily="34" charset="-79"/>
              </a:rPr>
              <a:t>Technology the constant</a:t>
            </a:r>
          </a:p>
          <a:p>
            <a:r>
              <a:rPr lang="en-US" sz="2400" dirty="0">
                <a:latin typeface="Narkisim" panose="020E0502050101010101" pitchFamily="34" charset="-79"/>
                <a:cs typeface="Narkisim" panose="020E0502050101010101" pitchFamily="34" charset="-79"/>
              </a:rPr>
              <a:t>We live in exciting times with more opportunities.</a:t>
            </a:r>
          </a:p>
          <a:p>
            <a:endParaRPr lang="en-US" sz="24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47866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12B0-99D0-294F-AE62-9A4FEC840905}"/>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C0EA4BC1-A8DB-4670-E1E2-C7BEC69B8057}"/>
              </a:ext>
            </a:extLst>
          </p:cNvPr>
          <p:cNvSpPr>
            <a:spLocks noGrp="1"/>
          </p:cNvSpPr>
          <p:nvPr>
            <p:ph idx="1"/>
          </p:nvPr>
        </p:nvSpPr>
        <p:spPr/>
        <p:txBody>
          <a:bodyPr/>
          <a:lstStyle/>
          <a:p>
            <a:pPr marL="0" indent="0">
              <a:buNone/>
            </a:pPr>
            <a:endParaRPr lang="en-US" sz="2800" dirty="0">
              <a:latin typeface="Narkisim" panose="020E0502050101010101" pitchFamily="34" charset="-79"/>
              <a:cs typeface="Narkisim" panose="020E0502050101010101" pitchFamily="34" charset="-79"/>
            </a:endParaRPr>
          </a:p>
          <a:p>
            <a:pPr marL="0" indent="0">
              <a:buNone/>
            </a:pPr>
            <a:endParaRPr lang="en-US" dirty="0">
              <a:latin typeface="Narkisim" panose="020E0502050101010101" pitchFamily="34" charset="-79"/>
              <a:cs typeface="Narkisim" panose="020E0502050101010101" pitchFamily="34" charset="-79"/>
            </a:endParaRPr>
          </a:p>
          <a:p>
            <a:pPr marL="0" indent="0">
              <a:buNone/>
            </a:pPr>
            <a:r>
              <a:rPr lang="en-US" sz="2800" dirty="0">
                <a:latin typeface="Narkisim" panose="020E0502050101010101" pitchFamily="34" charset="-79"/>
                <a:cs typeface="Narkisim" panose="020E0502050101010101" pitchFamily="34" charset="-79"/>
              </a:rPr>
              <a:t>“Our instinct as human beings is to provide answers, to ease tension. As writers our job is the opposite, to create tension and not dispel it immediately.” </a:t>
            </a:r>
          </a:p>
          <a:p>
            <a:pPr marL="0" indent="0">
              <a:buNone/>
            </a:pPr>
            <a:r>
              <a:rPr lang="en-US">
                <a:latin typeface="Narkisim" panose="020E0502050101010101" pitchFamily="34" charset="-79"/>
                <a:cs typeface="Narkisim" panose="020E0502050101010101" pitchFamily="34" charset="-79"/>
              </a:rPr>
              <a:t>						</a:t>
            </a:r>
            <a:r>
              <a:rPr lang="en-US" sz="2800">
                <a:latin typeface="Narkisim" panose="020E0502050101010101" pitchFamily="34" charset="-79"/>
                <a:cs typeface="Narkisim" panose="020E0502050101010101" pitchFamily="34" charset="-79"/>
              </a:rPr>
              <a:t>– </a:t>
            </a:r>
            <a:r>
              <a:rPr lang="en-US" sz="2800" dirty="0">
                <a:latin typeface="Narkisim" panose="020E0502050101010101" pitchFamily="34" charset="-79"/>
                <a:cs typeface="Narkisim" panose="020E0502050101010101" pitchFamily="34" charset="-79"/>
              </a:rPr>
              <a:t>Sol Stein</a:t>
            </a:r>
          </a:p>
          <a:p>
            <a:endParaRPr lang="en-US" dirty="0"/>
          </a:p>
        </p:txBody>
      </p:sp>
    </p:spTree>
    <p:extLst>
      <p:ext uri="{BB962C8B-B14F-4D97-AF65-F5344CB8AC3E}">
        <p14:creationId xmlns:p14="http://schemas.microsoft.com/office/powerpoint/2010/main" val="24855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B54B-DCBB-2C2A-6DA7-033B1E5E23AC}"/>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FB039512-5341-A4F8-71FC-4D0E4FE0A91F}"/>
              </a:ext>
            </a:extLst>
          </p:cNvPr>
          <p:cNvSpPr>
            <a:spLocks noGrp="1"/>
          </p:cNvSpPr>
          <p:nvPr>
            <p:ph idx="1"/>
          </p:nvPr>
        </p:nvSpPr>
        <p:spPr/>
        <p:txBody>
          <a:bodyPr/>
          <a:lstStyle/>
          <a:p>
            <a:r>
              <a:rPr lang="en-US" dirty="0">
                <a:latin typeface="Narkisim" panose="020E0502050101010101" pitchFamily="34" charset="-79"/>
                <a:cs typeface="Narkisim" panose="020E0502050101010101" pitchFamily="34" charset="-79"/>
              </a:rPr>
              <a:t>Serialized fiction is a method of writing to keep readers engaged</a:t>
            </a:r>
          </a:p>
          <a:p>
            <a:r>
              <a:rPr lang="en-US" dirty="0">
                <a:latin typeface="Narkisim" panose="020E0502050101010101" pitchFamily="34" charset="-79"/>
                <a:cs typeface="Narkisim" panose="020E0502050101010101" pitchFamily="34" charset="-79"/>
              </a:rPr>
              <a:t>Authors can publish with a low-cost barrier to entry</a:t>
            </a:r>
          </a:p>
          <a:p>
            <a:r>
              <a:rPr lang="en-US" dirty="0">
                <a:latin typeface="Narkisim" panose="020E0502050101010101" pitchFamily="34" charset="-79"/>
                <a:cs typeface="Narkisim" panose="020E0502050101010101" pitchFamily="34" charset="-79"/>
              </a:rPr>
              <a:t>Serialized fiction is episodic storytelling popular for nearly 200 years</a:t>
            </a:r>
          </a:p>
          <a:p>
            <a:r>
              <a:rPr lang="en-US" dirty="0">
                <a:latin typeface="Narkisim" panose="020E0502050101010101" pitchFamily="34" charset="-79"/>
                <a:cs typeface="Narkisim" panose="020E0502050101010101" pitchFamily="34" charset="-79"/>
              </a:rPr>
              <a:t>Popular not only in America, but around the world</a:t>
            </a:r>
          </a:p>
          <a:p>
            <a:endParaRPr lang="en-US" dirty="0"/>
          </a:p>
        </p:txBody>
      </p:sp>
    </p:spTree>
    <p:extLst>
      <p:ext uri="{BB962C8B-B14F-4D97-AF65-F5344CB8AC3E}">
        <p14:creationId xmlns:p14="http://schemas.microsoft.com/office/powerpoint/2010/main" val="2992734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E56-0C91-9881-3BAD-AA184A8B793B}"/>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02013CD3-EDFA-EDF8-F5AF-DEAA54B8EF24}"/>
              </a:ext>
            </a:extLst>
          </p:cNvPr>
          <p:cNvSpPr>
            <a:spLocks noGrp="1"/>
          </p:cNvSpPr>
          <p:nvPr>
            <p:ph idx="1"/>
          </p:nvPr>
        </p:nvSpPr>
        <p:spPr/>
        <p:txBody>
          <a:bodyPr/>
          <a:lstStyle/>
          <a:p>
            <a:pPr marL="0" indent="0">
              <a:buNone/>
            </a:pPr>
            <a:endParaRPr lang="en-US" i="1" dirty="0">
              <a:effectLst/>
              <a:latin typeface="Calibri" panose="020F0502020204030204" pitchFamily="34" charset="0"/>
            </a:endParaRPr>
          </a:p>
          <a:p>
            <a:pPr marL="0" indent="0">
              <a:buNone/>
            </a:pPr>
            <a:endParaRPr lang="en-US" i="1" dirty="0">
              <a:latin typeface="Calibri" panose="020F0502020204030204" pitchFamily="34" charset="0"/>
            </a:endParaRPr>
          </a:p>
          <a:p>
            <a:pPr marL="0" indent="0">
              <a:buNone/>
            </a:pPr>
            <a:r>
              <a:rPr lang="en-US" i="1" dirty="0">
                <a:effectLst/>
                <a:latin typeface="Narkisim" panose="020E0502050101010101" pitchFamily="34" charset="-79"/>
                <a:cs typeface="Narkisim" panose="020E0502050101010101" pitchFamily="34" charset="-79"/>
              </a:rPr>
              <a:t>“</a:t>
            </a:r>
            <a:r>
              <a:rPr lang="en-US" dirty="0">
                <a:effectLst/>
                <a:latin typeface="Narkisim" panose="020E0502050101010101" pitchFamily="34" charset="-79"/>
                <a:cs typeface="Narkisim" panose="020E0502050101010101" pitchFamily="34" charset="-79"/>
              </a:rPr>
              <a:t>People have forgotten how to tell a story. Stories don’t have a middle or an end anymore. They usually have a beginning that never stops beginning.” </a:t>
            </a:r>
          </a:p>
          <a:p>
            <a:pPr marL="0" indent="0">
              <a:buNone/>
            </a:pPr>
            <a:r>
              <a:rPr lang="en-US" i="1" dirty="0">
                <a:latin typeface="Narkisim" panose="020E0502050101010101" pitchFamily="34" charset="-79"/>
                <a:cs typeface="Narkisim" panose="020E0502050101010101" pitchFamily="34" charset="-79"/>
              </a:rPr>
              <a:t>						</a:t>
            </a:r>
            <a:r>
              <a:rPr lang="en-US" i="1" dirty="0">
                <a:effectLst/>
                <a:latin typeface="Narkisim" panose="020E0502050101010101" pitchFamily="34" charset="-79"/>
                <a:cs typeface="Narkisim" panose="020E0502050101010101" pitchFamily="34" charset="-79"/>
              </a:rPr>
              <a:t>- Steven Spielberg.</a:t>
            </a:r>
            <a:r>
              <a:rPr lang="en-US" dirty="0">
                <a:effectLst/>
                <a:latin typeface="Narkisim" panose="020E0502050101010101" pitchFamily="34" charset="-79"/>
                <a:cs typeface="Narkisim" panose="020E0502050101010101" pitchFamily="34" charset="-79"/>
              </a:rPr>
              <a:t> </a:t>
            </a:r>
          </a:p>
          <a:p>
            <a:br>
              <a:rPr lang="en-US" dirty="0">
                <a:effectLst/>
                <a:latin typeface="Narkisim" panose="020E0502050101010101" pitchFamily="34" charset="-79"/>
                <a:cs typeface="Narkisim" panose="020E0502050101010101" pitchFamily="34" charset="-79"/>
              </a:rPr>
            </a:br>
            <a:endParaRPr lang="en-US" dirty="0">
              <a:effectLst/>
              <a:latin typeface="Narkisim" panose="020E0502050101010101" pitchFamily="34" charset="-79"/>
              <a:cs typeface="Narkisim" panose="020E0502050101010101" pitchFamily="34" charset="-79"/>
            </a:endParaRPr>
          </a:p>
          <a:p>
            <a:endParaRPr lang="en-US" dirty="0"/>
          </a:p>
        </p:txBody>
      </p:sp>
    </p:spTree>
    <p:extLst>
      <p:ext uri="{BB962C8B-B14F-4D97-AF65-F5344CB8AC3E}">
        <p14:creationId xmlns:p14="http://schemas.microsoft.com/office/powerpoint/2010/main" val="238852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ack background with gold text&#10;&#10;Description automatically generated">
            <a:extLst>
              <a:ext uri="{FF2B5EF4-FFF2-40B4-BE49-F238E27FC236}">
                <a16:creationId xmlns:a16="http://schemas.microsoft.com/office/drawing/2014/main" id="{3EBA3C77-A778-942B-5B31-A04D0B0C2359}"/>
              </a:ext>
            </a:extLst>
          </p:cNvPr>
          <p:cNvPicPr>
            <a:picLocks noGrp="1" noChangeAspect="1"/>
          </p:cNvPicPr>
          <p:nvPr>
            <p:ph idx="1"/>
          </p:nvPr>
        </p:nvPicPr>
        <p:blipFill>
          <a:blip r:embed="rId2"/>
          <a:stretch>
            <a:fillRect/>
          </a:stretch>
        </p:blipFill>
        <p:spPr>
          <a:xfrm>
            <a:off x="1165845" y="857170"/>
            <a:ext cx="10121732" cy="2082184"/>
          </a:xfrm>
        </p:spPr>
      </p:pic>
      <p:sp>
        <p:nvSpPr>
          <p:cNvPr id="10" name="TextBox 9">
            <a:extLst>
              <a:ext uri="{FF2B5EF4-FFF2-40B4-BE49-F238E27FC236}">
                <a16:creationId xmlns:a16="http://schemas.microsoft.com/office/drawing/2014/main" id="{6167EF2F-A987-D773-46D0-D849D403751F}"/>
              </a:ext>
            </a:extLst>
          </p:cNvPr>
          <p:cNvSpPr txBox="1"/>
          <p:nvPr/>
        </p:nvSpPr>
        <p:spPr>
          <a:xfrm>
            <a:off x="1935125" y="3136605"/>
            <a:ext cx="8973879" cy="2862322"/>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err="1"/>
              <a:t>zoltanjames.com</a:t>
            </a:r>
            <a:endParaRPr lang="en-US" dirty="0"/>
          </a:p>
          <a:p>
            <a:pPr algn="ctr"/>
            <a:r>
              <a:rPr lang="en-US" dirty="0" err="1"/>
              <a:t>Zjames.substack.com</a:t>
            </a:r>
            <a:endParaRPr lang="en-US" dirty="0"/>
          </a:p>
        </p:txBody>
      </p:sp>
    </p:spTree>
    <p:extLst>
      <p:ext uri="{BB962C8B-B14F-4D97-AF65-F5344CB8AC3E}">
        <p14:creationId xmlns:p14="http://schemas.microsoft.com/office/powerpoint/2010/main" val="270501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41F6-043B-E940-8C4D-1CBAB524456E}"/>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C9C16BF9-029B-0926-77F0-CAF08D102B2D}"/>
              </a:ext>
            </a:extLst>
          </p:cNvPr>
          <p:cNvSpPr>
            <a:spLocks noGrp="1"/>
          </p:cNvSpPr>
          <p:nvPr>
            <p:ph idx="1"/>
          </p:nvPr>
        </p:nvSpPr>
        <p:spPr/>
        <p:txBody>
          <a:bodyPr/>
          <a:lstStyle/>
          <a:p>
            <a:pPr marL="0" indent="0">
              <a:buNone/>
            </a:pPr>
            <a:r>
              <a:rPr lang="en-US" b="1" dirty="0">
                <a:effectLst/>
                <a:latin typeface="Narkisim" panose="020E0502050101010101" pitchFamily="34" charset="-79"/>
                <a:cs typeface="Narkisim" panose="020E0502050101010101" pitchFamily="34" charset="-79"/>
              </a:rPr>
              <a:t>Etymology</a:t>
            </a:r>
          </a:p>
          <a:p>
            <a:pPr marL="0" indent="0">
              <a:buNone/>
            </a:pPr>
            <a:endParaRPr lang="en-US" b="1" dirty="0">
              <a:effectLst/>
              <a:latin typeface="Narkisim" panose="020E0502050101010101" pitchFamily="34" charset="-79"/>
              <a:cs typeface="Narkisim" panose="020E0502050101010101" pitchFamily="34" charset="-79"/>
            </a:endParaRPr>
          </a:p>
          <a:p>
            <a:r>
              <a:rPr lang="en-US" dirty="0">
                <a:effectLst/>
                <a:latin typeface="Narkisim" panose="020E0502050101010101" pitchFamily="34" charset="-79"/>
                <a:cs typeface="Narkisim" panose="020E0502050101010101" pitchFamily="34" charset="-79"/>
              </a:rPr>
              <a:t>1610s: Proto-Indo-European; Latin </a:t>
            </a:r>
            <a:r>
              <a:rPr lang="en-US" i="1" dirty="0" err="1">
                <a:effectLst/>
                <a:latin typeface="Narkisim" panose="020E0502050101010101" pitchFamily="34" charset="-79"/>
                <a:cs typeface="Narkisim" panose="020E0502050101010101" pitchFamily="34" charset="-79"/>
              </a:rPr>
              <a:t>serie</a:t>
            </a:r>
            <a:r>
              <a:rPr lang="en-US" i="1" dirty="0">
                <a:effectLst/>
                <a:latin typeface="Narkisim" panose="020E0502050101010101" pitchFamily="34" charset="-79"/>
                <a:cs typeface="Narkisim" panose="020E0502050101010101" pitchFamily="34" charset="-79"/>
              </a:rPr>
              <a:t>, series,</a:t>
            </a:r>
            <a:r>
              <a:rPr lang="en-US" dirty="0">
                <a:effectLst/>
                <a:latin typeface="Narkisim" panose="020E0502050101010101" pitchFamily="34" charset="-79"/>
                <a:cs typeface="Narkisim" panose="020E0502050101010101" pitchFamily="34" charset="-79"/>
              </a:rPr>
              <a:t> </a:t>
            </a:r>
          </a:p>
          <a:p>
            <a:pPr marL="1371600" lvl="3" indent="0">
              <a:buNone/>
            </a:pPr>
            <a:r>
              <a:rPr lang="en-US" sz="2800" dirty="0">
                <a:effectLst/>
                <a:latin typeface="Narkisim" panose="020E0502050101010101" pitchFamily="34" charset="-79"/>
                <a:cs typeface="Narkisim" panose="020E0502050101010101" pitchFamily="34" charset="-79"/>
              </a:rPr>
              <a:t>Meaning: row, chain, sequence, bind, link.</a:t>
            </a:r>
          </a:p>
          <a:p>
            <a:r>
              <a:rPr lang="en-US" dirty="0">
                <a:effectLst/>
                <a:latin typeface="Narkisim" panose="020E0502050101010101" pitchFamily="34" charset="-79"/>
                <a:cs typeface="Narkisim" panose="020E0502050101010101" pitchFamily="34" charset="-79"/>
              </a:rPr>
              <a:t>1711:  Set of printed works published consecutively </a:t>
            </a:r>
          </a:p>
          <a:p>
            <a:r>
              <a:rPr lang="en-US" dirty="0">
                <a:effectLst/>
                <a:latin typeface="Narkisim" panose="020E0502050101010101" pitchFamily="34" charset="-79"/>
                <a:cs typeface="Narkisim" panose="020E0502050101010101" pitchFamily="34" charset="-79"/>
              </a:rPr>
              <a:t>1949:  Set of radio or TV programs with same characters and themes</a:t>
            </a:r>
          </a:p>
          <a:p>
            <a:r>
              <a:rPr lang="en-US" dirty="0">
                <a:effectLst/>
                <a:latin typeface="Narkisim" panose="020E0502050101010101" pitchFamily="34" charset="-79"/>
                <a:cs typeface="Narkisim" panose="020E0502050101010101" pitchFamily="34" charset="-79"/>
              </a:rPr>
              <a:t>1971: Mini-series – a TV series of short duration on a single theme</a:t>
            </a:r>
          </a:p>
          <a:p>
            <a:endParaRPr lang="en-US" dirty="0">
              <a:effectLst/>
              <a:latin typeface="Lucida Bright" panose="02040602050505020304" pitchFamily="18" charset="77"/>
            </a:endParaRPr>
          </a:p>
          <a:p>
            <a:endParaRPr lang="en-US" dirty="0"/>
          </a:p>
        </p:txBody>
      </p:sp>
    </p:spTree>
    <p:extLst>
      <p:ext uri="{BB962C8B-B14F-4D97-AF65-F5344CB8AC3E}">
        <p14:creationId xmlns:p14="http://schemas.microsoft.com/office/powerpoint/2010/main" val="407238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DAD9-F2BE-B589-358A-E8A0A4A7764E}"/>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AE36ECA9-5C83-1203-80C9-6B39419AC5A4}"/>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Timeline of Serial Fiction</a:t>
            </a:r>
          </a:p>
          <a:p>
            <a:pPr marL="0" indent="0">
              <a:buNone/>
            </a:pPr>
            <a:endParaRPr lang="en-US" b="1" dirty="0">
              <a:latin typeface="Narkisim" panose="020E0502050101010101" pitchFamily="34" charset="-79"/>
              <a:cs typeface="Narkisim" panose="020E0502050101010101" pitchFamily="34" charset="-79"/>
            </a:endParaRPr>
          </a:p>
          <a:p>
            <a:pPr marL="0" indent="0">
              <a:buNone/>
            </a:pPr>
            <a:r>
              <a:rPr lang="en-US" dirty="0">
                <a:latin typeface="Narkisim" panose="020E0502050101010101" pitchFamily="34" charset="-79"/>
                <a:cs typeface="Narkisim" panose="020E0502050101010101" pitchFamily="34" charset="-79"/>
              </a:rPr>
              <a:t>8</a:t>
            </a:r>
            <a:r>
              <a:rPr lang="en-US" baseline="30000" dirty="0">
                <a:latin typeface="Narkisim" panose="020E0502050101010101" pitchFamily="34" charset="-79"/>
                <a:cs typeface="Narkisim" panose="020E0502050101010101" pitchFamily="34" charset="-79"/>
              </a:rPr>
              <a:t>th</a:t>
            </a:r>
            <a:r>
              <a:rPr lang="en-US" dirty="0">
                <a:latin typeface="Narkisim" panose="020E0502050101010101" pitchFamily="34" charset="-79"/>
                <a:cs typeface="Narkisim" panose="020E0502050101010101" pitchFamily="34" charset="-79"/>
              </a:rPr>
              <a:t> or 7</a:t>
            </a:r>
            <a:r>
              <a:rPr lang="en-US" baseline="30000" dirty="0">
                <a:latin typeface="Narkisim" panose="020E0502050101010101" pitchFamily="34" charset="-79"/>
                <a:cs typeface="Narkisim" panose="020E0502050101010101" pitchFamily="34" charset="-79"/>
              </a:rPr>
              <a:t>th</a:t>
            </a:r>
            <a:r>
              <a:rPr lang="en-US" dirty="0">
                <a:latin typeface="Narkisim" panose="020E0502050101010101" pitchFamily="34" charset="-79"/>
                <a:cs typeface="Narkisim" panose="020E0502050101010101" pitchFamily="34" charset="-79"/>
              </a:rPr>
              <a:t> c. BC – Homer’s </a:t>
            </a:r>
            <a:r>
              <a:rPr lang="en-US" b="1" i="1" dirty="0">
                <a:latin typeface="Narkisim" panose="020E0502050101010101" pitchFamily="34" charset="-79"/>
                <a:cs typeface="Narkisim" panose="020E0502050101010101" pitchFamily="34" charset="-79"/>
              </a:rPr>
              <a:t>Odyssey</a:t>
            </a:r>
          </a:p>
          <a:p>
            <a:pPr marL="0" indent="0">
              <a:buNone/>
            </a:pPr>
            <a:r>
              <a:rPr lang="en-US" dirty="0">
                <a:latin typeface="Narkisim" panose="020E0502050101010101" pitchFamily="34" charset="-79"/>
                <a:cs typeface="Narkisim" panose="020E0502050101010101" pitchFamily="34" charset="-79"/>
              </a:rPr>
              <a:t>18</a:t>
            </a:r>
            <a:r>
              <a:rPr lang="en-US" baseline="30000" dirty="0">
                <a:latin typeface="Narkisim" panose="020E0502050101010101" pitchFamily="34" charset="-79"/>
                <a:cs typeface="Narkisim" panose="020E0502050101010101" pitchFamily="34" charset="-79"/>
              </a:rPr>
              <a:t>th</a:t>
            </a:r>
            <a:r>
              <a:rPr lang="en-US" dirty="0">
                <a:latin typeface="Narkisim" panose="020E0502050101010101" pitchFamily="34" charset="-79"/>
                <a:cs typeface="Narkisim" panose="020E0502050101010101" pitchFamily="34" charset="-79"/>
              </a:rPr>
              <a:t> c. </a:t>
            </a:r>
            <a:r>
              <a:rPr lang="en-US" i="1" dirty="0">
                <a:latin typeface="Narkisim" panose="020E0502050101010101" pitchFamily="34" charset="-79"/>
                <a:cs typeface="Narkisim" panose="020E0502050101010101" pitchFamily="34" charset="-79"/>
              </a:rPr>
              <a:t>The Tales of 1001 Arabian Nights</a:t>
            </a:r>
          </a:p>
          <a:p>
            <a:pPr marL="0" indent="0">
              <a:buNone/>
            </a:pPr>
            <a:r>
              <a:rPr lang="en-US" dirty="0">
                <a:latin typeface="Narkisim" panose="020E0502050101010101" pitchFamily="34" charset="-79"/>
                <a:cs typeface="Narkisim" panose="020E0502050101010101" pitchFamily="34" charset="-79"/>
              </a:rPr>
              <a:t>1712 – The Stamp Act in England</a:t>
            </a:r>
          </a:p>
          <a:p>
            <a:pPr marL="0" indent="0">
              <a:buNone/>
            </a:pPr>
            <a:r>
              <a:rPr lang="en-US" dirty="0">
                <a:latin typeface="Narkisim" panose="020E0502050101010101" pitchFamily="34" charset="-79"/>
                <a:cs typeface="Narkisim" panose="020E0502050101010101" pitchFamily="34" charset="-79"/>
              </a:rPr>
              <a:t>1800s – Printing decreased costs and literacy increased</a:t>
            </a:r>
          </a:p>
          <a:p>
            <a:pPr marL="0" indent="0">
              <a:buNone/>
            </a:pPr>
            <a:r>
              <a:rPr lang="en-US" dirty="0">
                <a:latin typeface="Narkisim" panose="020E0502050101010101" pitchFamily="34" charset="-79"/>
                <a:cs typeface="Narkisim" panose="020E0502050101010101" pitchFamily="34" charset="-79"/>
              </a:rPr>
              <a:t>1836 – Charles Dickens, </a:t>
            </a:r>
            <a:r>
              <a:rPr lang="en-US" i="1" dirty="0">
                <a:latin typeface="Narkisim" panose="020E0502050101010101" pitchFamily="34" charset="-79"/>
                <a:cs typeface="Narkisim" panose="020E0502050101010101" pitchFamily="34" charset="-79"/>
              </a:rPr>
              <a:t>The Posthumous Papers of the Pickwick Club</a:t>
            </a:r>
          </a:p>
        </p:txBody>
      </p:sp>
    </p:spTree>
    <p:extLst>
      <p:ext uri="{BB962C8B-B14F-4D97-AF65-F5344CB8AC3E}">
        <p14:creationId xmlns:p14="http://schemas.microsoft.com/office/powerpoint/2010/main" val="347005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FEFD-918E-F094-F5E8-2C739B035A80}"/>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pic>
        <p:nvPicPr>
          <p:cNvPr id="5" name="Content Placeholder 4" descr="A close-up of a book cover&#10;&#10;Description automatically generated">
            <a:extLst>
              <a:ext uri="{FF2B5EF4-FFF2-40B4-BE49-F238E27FC236}">
                <a16:creationId xmlns:a16="http://schemas.microsoft.com/office/drawing/2014/main" id="{86D9EAE8-591C-64CB-3592-07349056007A}"/>
              </a:ext>
            </a:extLst>
          </p:cNvPr>
          <p:cNvPicPr>
            <a:picLocks noGrp="1" noChangeAspect="1"/>
          </p:cNvPicPr>
          <p:nvPr>
            <p:ph idx="1"/>
          </p:nvPr>
        </p:nvPicPr>
        <p:blipFill>
          <a:blip r:embed="rId2"/>
          <a:stretch>
            <a:fillRect/>
          </a:stretch>
        </p:blipFill>
        <p:spPr>
          <a:xfrm>
            <a:off x="220859" y="1468266"/>
            <a:ext cx="2680424" cy="4351338"/>
          </a:xfrm>
        </p:spPr>
      </p:pic>
      <p:sp>
        <p:nvSpPr>
          <p:cNvPr id="7" name="TextBox 6">
            <a:extLst>
              <a:ext uri="{FF2B5EF4-FFF2-40B4-BE49-F238E27FC236}">
                <a16:creationId xmlns:a16="http://schemas.microsoft.com/office/drawing/2014/main" id="{1B98D4CA-2A26-0F69-E670-82B7415FC0FE}"/>
              </a:ext>
            </a:extLst>
          </p:cNvPr>
          <p:cNvSpPr txBox="1"/>
          <p:nvPr/>
        </p:nvSpPr>
        <p:spPr>
          <a:xfrm>
            <a:off x="3044790" y="1348163"/>
            <a:ext cx="5925069" cy="3477875"/>
          </a:xfrm>
          <a:prstGeom prst="rect">
            <a:avLst/>
          </a:prstGeom>
          <a:noFill/>
        </p:spPr>
        <p:txBody>
          <a:bodyPr wrap="square">
            <a:spAutoFit/>
          </a:bodyPr>
          <a:lstStyle/>
          <a:p>
            <a:pPr marL="0" indent="0">
              <a:buNone/>
            </a:pPr>
            <a:r>
              <a:rPr lang="en-US" sz="2000" dirty="0">
                <a:latin typeface="Narkisim" panose="020E0502050101010101" pitchFamily="34" charset="-79"/>
                <a:cs typeface="Narkisim" panose="020E0502050101010101" pitchFamily="34" charset="-79"/>
              </a:rPr>
              <a:t>1836 – Charles Dickens, </a:t>
            </a:r>
            <a:r>
              <a:rPr lang="en-US" sz="2000" i="1" dirty="0">
                <a:latin typeface="Narkisim" panose="020E0502050101010101" pitchFamily="34" charset="-79"/>
                <a:cs typeface="Narkisim" panose="020E0502050101010101" pitchFamily="34" charset="-79"/>
              </a:rPr>
              <a:t>The Posthumous Papers of the Pickwick Club</a:t>
            </a:r>
          </a:p>
          <a:p>
            <a:pPr marL="0" indent="0">
              <a:buNone/>
            </a:pPr>
            <a:endParaRPr lang="en-US" sz="2000" i="1" dirty="0">
              <a:latin typeface="Narkisim" panose="020E0502050101010101" pitchFamily="34" charset="-79"/>
              <a:cs typeface="Narkisim" panose="020E0502050101010101" pitchFamily="34" charset="-79"/>
            </a:endParaRPr>
          </a:p>
          <a:p>
            <a:pPr marL="0" indent="0">
              <a:buNone/>
            </a:pPr>
            <a:r>
              <a:rPr lang="en-US" sz="2000" dirty="0">
                <a:latin typeface="Narkisim" panose="020E0502050101010101" pitchFamily="34" charset="-79"/>
                <a:cs typeface="Narkisim" panose="020E0502050101010101" pitchFamily="34" charset="-79"/>
              </a:rPr>
              <a:t>19 installments in book format by Chapman &amp; Hall</a:t>
            </a:r>
          </a:p>
          <a:p>
            <a:pPr marL="0" indent="0">
              <a:buNone/>
            </a:pPr>
            <a:r>
              <a:rPr lang="en-US" sz="2000" dirty="0">
                <a:latin typeface="Narkisim" panose="020E0502050101010101" pitchFamily="34" charset="-79"/>
                <a:cs typeface="Narkisim" panose="020E0502050101010101" pitchFamily="34" charset="-79"/>
              </a:rPr>
              <a:t>400 copies/month</a:t>
            </a:r>
          </a:p>
          <a:p>
            <a:pPr marL="0" indent="0">
              <a:buNone/>
            </a:pPr>
            <a:endParaRPr lang="en-US" sz="2000" dirty="0">
              <a:latin typeface="Narkisim" panose="020E0502050101010101" pitchFamily="34" charset="-79"/>
              <a:cs typeface="Narkisim" panose="020E0502050101010101" pitchFamily="34" charset="-79"/>
            </a:endParaRPr>
          </a:p>
          <a:p>
            <a:pPr marL="0" indent="0">
              <a:buNone/>
            </a:pPr>
            <a:r>
              <a:rPr lang="en-US" sz="2000" dirty="0">
                <a:latin typeface="Narkisim" panose="020E0502050101010101" pitchFamily="34" charset="-79"/>
                <a:cs typeface="Narkisim" panose="020E0502050101010101" pitchFamily="34" charset="-79"/>
              </a:rPr>
              <a:t>40,000 copies per month at the end of the run</a:t>
            </a:r>
          </a:p>
          <a:p>
            <a:pPr marL="0" indent="0">
              <a:buNone/>
            </a:pPr>
            <a:endParaRPr lang="en-US" sz="2000" dirty="0">
              <a:latin typeface="Narkisim" panose="020E0502050101010101" pitchFamily="34" charset="-79"/>
              <a:cs typeface="Narkisim" panose="020E0502050101010101" pitchFamily="34" charset="-79"/>
            </a:endParaRPr>
          </a:p>
          <a:p>
            <a:pPr marL="0" indent="0">
              <a:buNone/>
            </a:pPr>
            <a:r>
              <a:rPr lang="en-US" sz="2000" dirty="0">
                <a:latin typeface="Narkisim" panose="020E0502050101010101" pitchFamily="34" charset="-79"/>
                <a:cs typeface="Narkisim" panose="020E0502050101010101" pitchFamily="34" charset="-79"/>
              </a:rPr>
              <a:t>Also serialized: </a:t>
            </a:r>
            <a:r>
              <a:rPr lang="en-US" sz="2000" i="1" dirty="0">
                <a:latin typeface="Narkisim" panose="020E0502050101010101" pitchFamily="34" charset="-79"/>
                <a:cs typeface="Narkisim" panose="020E0502050101010101" pitchFamily="34" charset="-79"/>
              </a:rPr>
              <a:t>Nicholas Nickleby </a:t>
            </a:r>
            <a:r>
              <a:rPr lang="en-US" sz="2000" dirty="0">
                <a:latin typeface="Narkisim" panose="020E0502050101010101" pitchFamily="34" charset="-79"/>
                <a:cs typeface="Narkisim" panose="020E0502050101010101" pitchFamily="34" charset="-79"/>
              </a:rPr>
              <a:t>(1838-1839), </a:t>
            </a:r>
          </a:p>
          <a:p>
            <a:pPr marL="0" indent="0">
              <a:buNone/>
            </a:pPr>
            <a:r>
              <a:rPr lang="en-US" sz="2000" i="1" dirty="0">
                <a:latin typeface="Narkisim" panose="020E0502050101010101" pitchFamily="34" charset="-79"/>
                <a:cs typeface="Narkisim" panose="020E0502050101010101" pitchFamily="34" charset="-79"/>
              </a:rPr>
              <a:t>Great Expectations </a:t>
            </a:r>
            <a:r>
              <a:rPr lang="en-US" sz="2000" dirty="0">
                <a:latin typeface="Narkisim" panose="020E0502050101010101" pitchFamily="34" charset="-79"/>
                <a:cs typeface="Narkisim" panose="020E0502050101010101" pitchFamily="34" charset="-79"/>
              </a:rPr>
              <a:t>(1860-61), </a:t>
            </a:r>
            <a:r>
              <a:rPr lang="en-US" sz="2000" i="1" dirty="0">
                <a:latin typeface="Narkisim" panose="020E0502050101010101" pitchFamily="34" charset="-79"/>
                <a:cs typeface="Narkisim" panose="020E0502050101010101" pitchFamily="34" charset="-79"/>
              </a:rPr>
              <a:t>David Copperfield </a:t>
            </a:r>
            <a:r>
              <a:rPr lang="en-US" sz="2000" dirty="0">
                <a:latin typeface="Narkisim" panose="020E0502050101010101" pitchFamily="34" charset="-79"/>
                <a:cs typeface="Narkisim" panose="020E0502050101010101" pitchFamily="34" charset="-79"/>
              </a:rPr>
              <a:t>(1949-50) and others.</a:t>
            </a:r>
            <a:endParaRPr lang="en-US" sz="2000" i="1"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0042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1C66-1606-F092-26DC-A5E728E86C6B}"/>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EB71C04D-885C-D06D-2D49-BB87C736330A}"/>
              </a:ext>
            </a:extLst>
          </p:cNvPr>
          <p:cNvSpPr>
            <a:spLocks noGrp="1"/>
          </p:cNvSpPr>
          <p:nvPr>
            <p:ph idx="1"/>
          </p:nvPr>
        </p:nvSpPr>
        <p:spPr/>
        <p:txBody>
          <a:bodyPr/>
          <a:lstStyle/>
          <a:p>
            <a:r>
              <a:rPr lang="en-US" dirty="0">
                <a:latin typeface="Narkisim" panose="020E0502050101010101" pitchFamily="34" charset="-79"/>
                <a:cs typeface="Narkisim" panose="020E0502050101010101" pitchFamily="34" charset="-79"/>
              </a:rPr>
              <a:t>1872 – </a:t>
            </a:r>
            <a:r>
              <a:rPr lang="en-US" i="1" dirty="0">
                <a:latin typeface="Narkisim" panose="020E0502050101010101" pitchFamily="34" charset="-79"/>
                <a:cs typeface="Narkisim" panose="020E0502050101010101" pitchFamily="34" charset="-79"/>
              </a:rPr>
              <a:t>A Pair of Blue Eyes </a:t>
            </a:r>
            <a:r>
              <a:rPr lang="en-US" dirty="0">
                <a:latin typeface="Narkisim" panose="020E0502050101010101" pitchFamily="34" charset="-79"/>
                <a:cs typeface="Narkisim" panose="020E0502050101010101" pitchFamily="34" charset="-79"/>
              </a:rPr>
              <a:t>by Thomas Hardy</a:t>
            </a:r>
          </a:p>
          <a:p>
            <a:r>
              <a:rPr lang="en-US" dirty="0">
                <a:latin typeface="Narkisim" panose="020E0502050101010101" pitchFamily="34" charset="-79"/>
                <a:cs typeface="Narkisim" panose="020E0502050101010101" pitchFamily="34" charset="-79"/>
              </a:rPr>
              <a:t>Reputedly the origin of the term “cliffhanger”</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1878 – </a:t>
            </a:r>
            <a:r>
              <a:rPr lang="en-US" i="1" dirty="0">
                <a:latin typeface="Narkisim" panose="020E0502050101010101" pitchFamily="34" charset="-79"/>
                <a:cs typeface="Narkisim" panose="020E0502050101010101" pitchFamily="34" charset="-79"/>
              </a:rPr>
              <a:t>Scribner’s Monthly, </a:t>
            </a:r>
            <a:r>
              <a:rPr lang="en-US" dirty="0">
                <a:latin typeface="Narkisim" panose="020E0502050101010101" pitchFamily="34" charset="-79"/>
                <a:cs typeface="Narkisim" panose="020E0502050101010101" pitchFamily="34" charset="-79"/>
              </a:rPr>
              <a:t>“Now it is the second or third-rate novelist who cannot get publication in a magazine and is obliged to publish it in a volume, and it is in the magazine that the best novelist always appears first.”</a:t>
            </a:r>
          </a:p>
        </p:txBody>
      </p:sp>
    </p:spTree>
    <p:extLst>
      <p:ext uri="{BB962C8B-B14F-4D97-AF65-F5344CB8AC3E}">
        <p14:creationId xmlns:p14="http://schemas.microsoft.com/office/powerpoint/2010/main" val="232006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5C37-0A75-5F26-4D25-A6F47749AC17}"/>
              </a:ext>
            </a:extLst>
          </p:cNvPr>
          <p:cNvSpPr>
            <a:spLocks noGrp="1"/>
          </p:cNvSpPr>
          <p:nvPr>
            <p:ph type="title"/>
          </p:nvPr>
        </p:nvSpPr>
        <p:spPr/>
        <p:txBody>
          <a:bodyPr/>
          <a:lstStyle/>
          <a:p>
            <a:r>
              <a:rPr lang="en-US" sz="4400" b="1" dirty="0">
                <a:latin typeface="Narkisim" panose="020E0502050101010101" pitchFamily="34" charset="-79"/>
                <a:cs typeface="Narkisim" panose="020E0502050101010101" pitchFamily="34" charset="-79"/>
              </a:rPr>
              <a:t>Serial Fiction</a:t>
            </a:r>
            <a:endParaRPr lang="en-US" dirty="0"/>
          </a:p>
        </p:txBody>
      </p:sp>
      <p:sp>
        <p:nvSpPr>
          <p:cNvPr id="3" name="Content Placeholder 2">
            <a:extLst>
              <a:ext uri="{FF2B5EF4-FFF2-40B4-BE49-F238E27FC236}">
                <a16:creationId xmlns:a16="http://schemas.microsoft.com/office/drawing/2014/main" id="{88A3EB23-BCA0-B9C4-6DC4-96D8D410B97F}"/>
              </a:ext>
            </a:extLst>
          </p:cNvPr>
          <p:cNvSpPr>
            <a:spLocks noGrp="1"/>
          </p:cNvSpPr>
          <p:nvPr>
            <p:ph idx="1"/>
          </p:nvPr>
        </p:nvSpPr>
        <p:spPr/>
        <p:txBody>
          <a:bodyPr/>
          <a:lstStyle/>
          <a:p>
            <a:pPr marL="0" indent="0">
              <a:buNone/>
            </a:pPr>
            <a:r>
              <a:rPr lang="en-US" b="1" dirty="0">
                <a:latin typeface="Narkisim" panose="020E0502050101010101" pitchFamily="34" charset="-79"/>
                <a:cs typeface="Narkisim" panose="020E0502050101010101" pitchFamily="34" charset="-79"/>
              </a:rPr>
              <a:t>ENGLAND</a:t>
            </a:r>
            <a:r>
              <a:rPr lang="en-US" dirty="0">
                <a:latin typeface="Narkisim" panose="020E0502050101010101" pitchFamily="34" charset="-79"/>
                <a:cs typeface="Narkisim" panose="020E0502050101010101" pitchFamily="34" charset="-79"/>
              </a:rPr>
              <a:t> – </a:t>
            </a:r>
          </a:p>
          <a:p>
            <a:r>
              <a:rPr lang="en-US" dirty="0">
                <a:latin typeface="Narkisim" panose="020E0502050101010101" pitchFamily="34" charset="-79"/>
                <a:cs typeface="Narkisim" panose="020E0502050101010101" pitchFamily="34" charset="-79"/>
              </a:rPr>
              <a:t>Sir Arthur Conon Doyle, </a:t>
            </a:r>
            <a:r>
              <a:rPr lang="en-US" i="1" dirty="0">
                <a:latin typeface="Narkisim" panose="020E0502050101010101" pitchFamily="34" charset="-79"/>
                <a:cs typeface="Narkisim" panose="020E0502050101010101" pitchFamily="34" charset="-79"/>
              </a:rPr>
              <a:t>Sherlock Holmes </a:t>
            </a:r>
            <a:r>
              <a:rPr lang="en-US" dirty="0">
                <a:latin typeface="Narkisim" panose="020E0502050101010101" pitchFamily="34" charset="-79"/>
                <a:cs typeface="Narkisim" panose="020E0502050101010101" pitchFamily="34" charset="-79"/>
              </a:rPr>
              <a:t>(1891) </a:t>
            </a:r>
          </a:p>
          <a:p>
            <a:r>
              <a:rPr lang="en-US" dirty="0">
                <a:latin typeface="Narkisim" panose="020E0502050101010101" pitchFamily="34" charset="-79"/>
                <a:cs typeface="Narkisim" panose="020E0502050101010101" pitchFamily="34" charset="-79"/>
              </a:rPr>
              <a:t>Joseph Conrad, </a:t>
            </a:r>
            <a:r>
              <a:rPr lang="en-US" i="1" dirty="0">
                <a:latin typeface="Narkisim" panose="020E0502050101010101" pitchFamily="34" charset="-79"/>
                <a:cs typeface="Narkisim" panose="020E0502050101010101" pitchFamily="34" charset="-79"/>
              </a:rPr>
              <a:t>Heart of Darkness </a:t>
            </a:r>
            <a:r>
              <a:rPr lang="en-US" dirty="0">
                <a:latin typeface="Narkisim" panose="020E0502050101010101" pitchFamily="34" charset="-79"/>
                <a:cs typeface="Narkisim" panose="020E0502050101010101" pitchFamily="34" charset="-79"/>
              </a:rPr>
              <a:t>(1899)</a:t>
            </a:r>
          </a:p>
          <a:p>
            <a:endParaRPr lang="en-US" i="1" dirty="0">
              <a:latin typeface="Narkisim" panose="020E0502050101010101" pitchFamily="34" charset="-79"/>
              <a:cs typeface="Narkisim" panose="020E0502050101010101" pitchFamily="34" charset="-79"/>
            </a:endParaRPr>
          </a:p>
          <a:p>
            <a:pPr marL="0" indent="0">
              <a:buNone/>
            </a:pPr>
            <a:r>
              <a:rPr lang="en-US" b="1" dirty="0">
                <a:latin typeface="Narkisim" panose="020E0502050101010101" pitchFamily="34" charset="-79"/>
                <a:cs typeface="Narkisim" panose="020E0502050101010101" pitchFamily="34" charset="-79"/>
              </a:rPr>
              <a:t>FRANCE </a:t>
            </a:r>
            <a:r>
              <a:rPr lang="en-US" dirty="0">
                <a:latin typeface="Narkisim" panose="020E0502050101010101" pitchFamily="34" charset="-79"/>
                <a:cs typeface="Narkisim" panose="020E0502050101010101" pitchFamily="34" charset="-79"/>
              </a:rPr>
              <a:t>– </a:t>
            </a:r>
          </a:p>
          <a:p>
            <a:r>
              <a:rPr lang="en-US" dirty="0">
                <a:latin typeface="Narkisim" panose="020E0502050101010101" pitchFamily="34" charset="-79"/>
                <a:cs typeface="Narkisim" panose="020E0502050101010101" pitchFamily="34" charset="-79"/>
              </a:rPr>
              <a:t>Alexandre Dumas, </a:t>
            </a:r>
            <a:r>
              <a:rPr lang="en-US" i="1" dirty="0">
                <a:latin typeface="Narkisim" panose="020E0502050101010101" pitchFamily="34" charset="-79"/>
                <a:cs typeface="Narkisim" panose="020E0502050101010101" pitchFamily="34" charset="-79"/>
              </a:rPr>
              <a:t>The Count of Monte Cristo </a:t>
            </a:r>
            <a:r>
              <a:rPr lang="en-US" dirty="0">
                <a:latin typeface="Narkisim" panose="020E0502050101010101" pitchFamily="34" charset="-79"/>
                <a:cs typeface="Narkisim" panose="020E0502050101010101" pitchFamily="34" charset="-79"/>
              </a:rPr>
              <a:t>(1844-46), </a:t>
            </a:r>
            <a:r>
              <a:rPr lang="en-US" i="1" dirty="0">
                <a:latin typeface="Narkisim" panose="020E0502050101010101" pitchFamily="34" charset="-79"/>
                <a:cs typeface="Narkisim" panose="020E0502050101010101" pitchFamily="34" charset="-79"/>
              </a:rPr>
              <a:t>The Three Musketeers (1844)</a:t>
            </a:r>
          </a:p>
          <a:p>
            <a:r>
              <a:rPr lang="en-US" dirty="0">
                <a:latin typeface="Narkisim" panose="020E0502050101010101" pitchFamily="34" charset="-79"/>
                <a:cs typeface="Narkisim" panose="020E0502050101010101" pitchFamily="34" charset="-79"/>
              </a:rPr>
              <a:t>Gustave Flaubert, </a:t>
            </a:r>
            <a:r>
              <a:rPr lang="en-US" i="1" dirty="0">
                <a:latin typeface="Narkisim" panose="020E0502050101010101" pitchFamily="34" charset="-79"/>
                <a:cs typeface="Narkisim" panose="020E0502050101010101" pitchFamily="34" charset="-79"/>
              </a:rPr>
              <a:t>Madame Bovary </a:t>
            </a:r>
            <a:r>
              <a:rPr lang="en-US" dirty="0">
                <a:latin typeface="Narkisim" panose="020E0502050101010101" pitchFamily="34" charset="-79"/>
                <a:cs typeface="Narkisim" panose="020E0502050101010101" pitchFamily="34" charset="-79"/>
              </a:rPr>
              <a:t>(1856)</a:t>
            </a:r>
          </a:p>
        </p:txBody>
      </p:sp>
    </p:spTree>
    <p:extLst>
      <p:ext uri="{BB962C8B-B14F-4D97-AF65-F5344CB8AC3E}">
        <p14:creationId xmlns:p14="http://schemas.microsoft.com/office/powerpoint/2010/main" val="2468638780"/>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emplate>Ion Boardroom</Template>
  <TotalTime>4835</TotalTime>
  <Words>1510</Words>
  <Application>Microsoft Macintosh PowerPoint</Application>
  <PresentationFormat>Widescreen</PresentationFormat>
  <Paragraphs>298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Garamond</vt:lpstr>
      <vt:lpstr>Lucida Bright</vt:lpstr>
      <vt:lpstr>Narkisim</vt:lpstr>
      <vt:lpstr>Source Sans Pro</vt:lpstr>
      <vt:lpstr>FunkyShapesDarkVTI</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 Worm by John C. McCrae</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Serial Fiction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Marta Sipeki</dc:creator>
  <cp:lastModifiedBy>Marta Sipeki</cp:lastModifiedBy>
  <cp:revision>1</cp:revision>
  <dcterms:created xsi:type="dcterms:W3CDTF">2024-09-21T18:30:18Z</dcterms:created>
  <dcterms:modified xsi:type="dcterms:W3CDTF">2024-09-25T03:05:36Z</dcterms:modified>
</cp:coreProperties>
</file>